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3"/>
  </p:notesMasterIdLst>
  <p:handoutMasterIdLst>
    <p:handoutMasterId r:id="rId24"/>
  </p:handoutMasterIdLst>
  <p:sldIdLst>
    <p:sldId id="299" r:id="rId2"/>
    <p:sldId id="289" r:id="rId3"/>
    <p:sldId id="292" r:id="rId4"/>
    <p:sldId id="290" r:id="rId5"/>
    <p:sldId id="293" r:id="rId6"/>
    <p:sldId id="295" r:id="rId7"/>
    <p:sldId id="258" r:id="rId8"/>
    <p:sldId id="259" r:id="rId9"/>
    <p:sldId id="261" r:id="rId10"/>
    <p:sldId id="276" r:id="rId11"/>
    <p:sldId id="264" r:id="rId12"/>
    <p:sldId id="269" r:id="rId13"/>
    <p:sldId id="270" r:id="rId14"/>
    <p:sldId id="277" r:id="rId15"/>
    <p:sldId id="280" r:id="rId16"/>
    <p:sldId id="263" r:id="rId17"/>
    <p:sldId id="296" r:id="rId18"/>
    <p:sldId id="262" r:id="rId19"/>
    <p:sldId id="283" r:id="rId20"/>
    <p:sldId id="285" r:id="rId21"/>
    <p:sldId id="274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CC66"/>
    <a:srgbClr val="99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BCBF5-BB51-E547-B291-32A3A5AC3DD1}" v="97" dt="2025-05-21T05:37:47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9" autoAdjust="0"/>
    <p:restoredTop sz="87534"/>
  </p:normalViewPr>
  <p:slideViewPr>
    <p:cSldViewPr snapToGrid="0">
      <p:cViewPr varScale="1">
        <p:scale>
          <a:sx n="110" d="100"/>
          <a:sy n="110" d="100"/>
        </p:scale>
        <p:origin x="1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CC74A-436A-433F-B702-99AD9B3884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43BA12-0468-41E0-A6D2-C9E9008EA51F}">
      <dgm:prSet/>
      <dgm:spPr/>
      <dgm:t>
        <a:bodyPr/>
        <a:lstStyle/>
        <a:p>
          <a:r>
            <a:rPr lang="nl-NL" b="1" dirty="0">
              <a:solidFill>
                <a:srgbClr val="FF3399"/>
              </a:solidFill>
            </a:rPr>
            <a:t>Bezoeken ...</a:t>
          </a:r>
          <a:endParaRPr lang="en-US" dirty="0">
            <a:solidFill>
              <a:srgbClr val="FF3399"/>
            </a:solidFill>
          </a:endParaRPr>
        </a:p>
      </dgm:t>
    </dgm:pt>
    <dgm:pt modelId="{3835B1DB-D1B6-4D72-A8C4-99F7C2638826}" type="parTrans" cxnId="{0F56FD09-707A-4F5E-A69F-1A3D60763C50}">
      <dgm:prSet/>
      <dgm:spPr/>
      <dgm:t>
        <a:bodyPr/>
        <a:lstStyle/>
        <a:p>
          <a:endParaRPr lang="en-US"/>
        </a:p>
      </dgm:t>
    </dgm:pt>
    <dgm:pt modelId="{5A4823EF-8EE0-4C3F-A134-ED31DFEA233F}" type="sibTrans" cxnId="{0F56FD09-707A-4F5E-A69F-1A3D60763C50}">
      <dgm:prSet/>
      <dgm:spPr/>
      <dgm:t>
        <a:bodyPr/>
        <a:lstStyle/>
        <a:p>
          <a:endParaRPr lang="en-US"/>
        </a:p>
      </dgm:t>
    </dgm:pt>
    <dgm:pt modelId="{183A1D5D-C6CF-45EA-BB6F-305A81FC96DB}">
      <dgm:prSet/>
      <dgm:spPr/>
      <dgm:t>
        <a:bodyPr/>
        <a:lstStyle/>
        <a:p>
          <a:r>
            <a:rPr lang="nl-NL"/>
            <a:t>Thon Hotel Storo</a:t>
          </a:r>
          <a:endParaRPr lang="en-US"/>
        </a:p>
      </dgm:t>
    </dgm:pt>
    <dgm:pt modelId="{5F8D607D-7751-46B0-A0A8-38E0DBF73207}" type="parTrans" cxnId="{0ECA975F-7CDB-429C-B08F-B040F7906927}">
      <dgm:prSet/>
      <dgm:spPr/>
      <dgm:t>
        <a:bodyPr/>
        <a:lstStyle/>
        <a:p>
          <a:endParaRPr lang="en-US"/>
        </a:p>
      </dgm:t>
    </dgm:pt>
    <dgm:pt modelId="{B87A1312-204C-4BC4-9DAA-3913764A4BE5}" type="sibTrans" cxnId="{0ECA975F-7CDB-429C-B08F-B040F7906927}">
      <dgm:prSet/>
      <dgm:spPr/>
      <dgm:t>
        <a:bodyPr/>
        <a:lstStyle/>
        <a:p>
          <a:endParaRPr lang="en-US"/>
        </a:p>
      </dgm:t>
    </dgm:pt>
    <dgm:pt modelId="{463FF645-B27F-4109-9E4F-CD6FF9DD51C5}">
      <dgm:prSet/>
      <dgm:spPr/>
      <dgm:t>
        <a:bodyPr/>
        <a:lstStyle/>
        <a:p>
          <a:r>
            <a:rPr lang="nl-NL"/>
            <a:t>Vigelandmuseum</a:t>
          </a:r>
          <a:endParaRPr lang="en-US"/>
        </a:p>
      </dgm:t>
    </dgm:pt>
    <dgm:pt modelId="{60162D85-A452-44A9-B3A5-6C06E1E86101}" type="parTrans" cxnId="{83B62A92-501A-403D-BD06-9011137FFA67}">
      <dgm:prSet/>
      <dgm:spPr/>
      <dgm:t>
        <a:bodyPr/>
        <a:lstStyle/>
        <a:p>
          <a:endParaRPr lang="en-US"/>
        </a:p>
      </dgm:t>
    </dgm:pt>
    <dgm:pt modelId="{92E59961-CCA2-49D1-B337-831A52FD2499}" type="sibTrans" cxnId="{83B62A92-501A-403D-BD06-9011137FFA67}">
      <dgm:prSet/>
      <dgm:spPr/>
      <dgm:t>
        <a:bodyPr/>
        <a:lstStyle/>
        <a:p>
          <a:endParaRPr lang="en-US"/>
        </a:p>
      </dgm:t>
    </dgm:pt>
    <dgm:pt modelId="{CDB8EA8C-4E54-4C00-8DE3-B32DFB4238FC}">
      <dgm:prSet/>
      <dgm:spPr/>
      <dgm:t>
        <a:bodyPr/>
        <a:lstStyle/>
        <a:p>
          <a:r>
            <a:rPr lang="nl-NL"/>
            <a:t>Aker Brygge</a:t>
          </a:r>
          <a:endParaRPr lang="en-US"/>
        </a:p>
      </dgm:t>
    </dgm:pt>
    <dgm:pt modelId="{2A28607E-1CF6-4155-A156-E87CA3032038}" type="parTrans" cxnId="{42BEE7ED-B9B1-49F8-A89B-E4140913CF60}">
      <dgm:prSet/>
      <dgm:spPr/>
      <dgm:t>
        <a:bodyPr/>
        <a:lstStyle/>
        <a:p>
          <a:endParaRPr lang="en-US"/>
        </a:p>
      </dgm:t>
    </dgm:pt>
    <dgm:pt modelId="{EB9D23F1-CC87-4B91-886A-0D407A7AA00B}" type="sibTrans" cxnId="{42BEE7ED-B9B1-49F8-A89B-E4140913CF60}">
      <dgm:prSet/>
      <dgm:spPr/>
      <dgm:t>
        <a:bodyPr/>
        <a:lstStyle/>
        <a:p>
          <a:endParaRPr lang="en-US"/>
        </a:p>
      </dgm:t>
    </dgm:pt>
    <dgm:pt modelId="{4F80C05A-3B92-4E45-8F8D-25C5CB8ABE8B}">
      <dgm:prSet/>
      <dgm:spPr/>
      <dgm:t>
        <a:bodyPr/>
        <a:lstStyle/>
        <a:p>
          <a:r>
            <a:rPr lang="nl-NL"/>
            <a:t>Hotel Vika Atrium</a:t>
          </a:r>
          <a:endParaRPr lang="en-US"/>
        </a:p>
      </dgm:t>
    </dgm:pt>
    <dgm:pt modelId="{73883D62-5B0C-464B-9AEC-6B39BAE892DA}" type="parTrans" cxnId="{353CAD83-FE98-460D-AF6F-3C5526404F8C}">
      <dgm:prSet/>
      <dgm:spPr/>
      <dgm:t>
        <a:bodyPr/>
        <a:lstStyle/>
        <a:p>
          <a:endParaRPr lang="en-US"/>
        </a:p>
      </dgm:t>
    </dgm:pt>
    <dgm:pt modelId="{3501690D-65E2-4149-937D-619A11BF631F}" type="sibTrans" cxnId="{353CAD83-FE98-460D-AF6F-3C5526404F8C}">
      <dgm:prSet/>
      <dgm:spPr/>
      <dgm:t>
        <a:bodyPr/>
        <a:lstStyle/>
        <a:p>
          <a:endParaRPr lang="en-US"/>
        </a:p>
      </dgm:t>
    </dgm:pt>
    <dgm:pt modelId="{1ED3BECA-6719-49C3-9407-0862B09574A2}">
      <dgm:prSet/>
      <dgm:spPr/>
      <dgm:t>
        <a:bodyPr/>
        <a:lstStyle/>
        <a:p>
          <a:r>
            <a:rPr lang="nl-NL"/>
            <a:t>Hotel Rosenkrantz Oslo</a:t>
          </a:r>
          <a:endParaRPr lang="en-US"/>
        </a:p>
      </dgm:t>
    </dgm:pt>
    <dgm:pt modelId="{306AC1D8-02A9-4EDD-B3E4-05372D386A87}" type="parTrans" cxnId="{B3C37872-C7B9-438D-B974-5990C577E5EF}">
      <dgm:prSet/>
      <dgm:spPr/>
      <dgm:t>
        <a:bodyPr/>
        <a:lstStyle/>
        <a:p>
          <a:endParaRPr lang="en-US"/>
        </a:p>
      </dgm:t>
    </dgm:pt>
    <dgm:pt modelId="{7BB41641-91F4-4314-8EC4-05E606FEA1C9}" type="sibTrans" cxnId="{B3C37872-C7B9-438D-B974-5990C577E5EF}">
      <dgm:prSet/>
      <dgm:spPr/>
      <dgm:t>
        <a:bodyPr/>
        <a:lstStyle/>
        <a:p>
          <a:endParaRPr lang="en-US"/>
        </a:p>
      </dgm:t>
    </dgm:pt>
    <dgm:pt modelId="{DA4D98A9-0A9B-48D1-8A1E-535BC0CB9234}">
      <dgm:prSet/>
      <dgm:spPr/>
      <dgm:t>
        <a:bodyPr/>
        <a:lstStyle/>
        <a:p>
          <a:r>
            <a:rPr lang="nl-NL"/>
            <a:t>Grunerlokka</a:t>
          </a:r>
          <a:endParaRPr lang="en-US"/>
        </a:p>
      </dgm:t>
    </dgm:pt>
    <dgm:pt modelId="{9AD9A900-D9B6-4B01-B769-7E4CAC14D67B}" type="parTrans" cxnId="{4754EE87-DFB1-4828-9B1E-C976B015F56A}">
      <dgm:prSet/>
      <dgm:spPr/>
      <dgm:t>
        <a:bodyPr/>
        <a:lstStyle/>
        <a:p>
          <a:endParaRPr lang="en-US"/>
        </a:p>
      </dgm:t>
    </dgm:pt>
    <dgm:pt modelId="{14BBD045-7086-4110-9B69-B0241AE95B2D}" type="sibTrans" cxnId="{4754EE87-DFB1-4828-9B1E-C976B015F56A}">
      <dgm:prSet/>
      <dgm:spPr/>
      <dgm:t>
        <a:bodyPr/>
        <a:lstStyle/>
        <a:p>
          <a:endParaRPr lang="en-US"/>
        </a:p>
      </dgm:t>
    </dgm:pt>
    <dgm:pt modelId="{DA31C6B6-52DD-4277-B586-AEB4F80992E9}">
      <dgm:prSet/>
      <dgm:spPr/>
      <dgm:t>
        <a:bodyPr/>
        <a:lstStyle/>
        <a:p>
          <a:r>
            <a:rPr lang="nl-NL"/>
            <a:t>Akershus Fortress</a:t>
          </a:r>
          <a:endParaRPr lang="en-US"/>
        </a:p>
      </dgm:t>
    </dgm:pt>
    <dgm:pt modelId="{82E62E29-10A7-49C6-8072-F08B87C075CD}" type="parTrans" cxnId="{4E930128-D363-46BA-B9EA-C7A8994BB24B}">
      <dgm:prSet/>
      <dgm:spPr/>
      <dgm:t>
        <a:bodyPr/>
        <a:lstStyle/>
        <a:p>
          <a:endParaRPr lang="en-US"/>
        </a:p>
      </dgm:t>
    </dgm:pt>
    <dgm:pt modelId="{4A97E79E-4A05-4BEC-90A3-1092175B5FF1}" type="sibTrans" cxnId="{4E930128-D363-46BA-B9EA-C7A8994BB24B}">
      <dgm:prSet/>
      <dgm:spPr/>
      <dgm:t>
        <a:bodyPr/>
        <a:lstStyle/>
        <a:p>
          <a:endParaRPr lang="en-US"/>
        </a:p>
      </dgm:t>
    </dgm:pt>
    <dgm:pt modelId="{1864021A-B688-4DE6-92D5-E8B8ED6257C2}">
      <dgm:prSet/>
      <dgm:spPr/>
      <dgm:t>
        <a:bodyPr/>
        <a:lstStyle/>
        <a:p>
          <a:r>
            <a:rPr lang="nl-NL"/>
            <a:t>Fjoka Ostbanehalle</a:t>
          </a:r>
          <a:endParaRPr lang="en-US"/>
        </a:p>
      </dgm:t>
    </dgm:pt>
    <dgm:pt modelId="{6BB7C2D8-ECF8-4877-BA6D-F7529529C14B}" type="parTrans" cxnId="{5D2CB1D0-BA19-480D-9755-96A4F6D3AC14}">
      <dgm:prSet/>
      <dgm:spPr/>
      <dgm:t>
        <a:bodyPr/>
        <a:lstStyle/>
        <a:p>
          <a:endParaRPr lang="en-US"/>
        </a:p>
      </dgm:t>
    </dgm:pt>
    <dgm:pt modelId="{C15F15FD-0C92-4BF1-A78C-0B7F3E845B66}" type="sibTrans" cxnId="{5D2CB1D0-BA19-480D-9755-96A4F6D3AC14}">
      <dgm:prSet/>
      <dgm:spPr/>
      <dgm:t>
        <a:bodyPr/>
        <a:lstStyle/>
        <a:p>
          <a:endParaRPr lang="en-US"/>
        </a:p>
      </dgm:t>
    </dgm:pt>
    <dgm:pt modelId="{8D49B2A0-ADE0-464B-9228-BF3BCDECA8DC}">
      <dgm:prSet/>
      <dgm:spPr/>
      <dgm:t>
        <a:bodyPr/>
        <a:lstStyle/>
        <a:p>
          <a:r>
            <a:rPr lang="nl-NL"/>
            <a:t>Oslofjord</a:t>
          </a:r>
          <a:endParaRPr lang="en-US"/>
        </a:p>
      </dgm:t>
    </dgm:pt>
    <dgm:pt modelId="{BEEBF3F8-1AF0-456D-B695-759D11F4B537}" type="parTrans" cxnId="{35F98F06-B1B6-4C0A-B9CB-9B28C3A973D7}">
      <dgm:prSet/>
      <dgm:spPr/>
      <dgm:t>
        <a:bodyPr/>
        <a:lstStyle/>
        <a:p>
          <a:endParaRPr lang="en-US"/>
        </a:p>
      </dgm:t>
    </dgm:pt>
    <dgm:pt modelId="{981814C4-5FDB-420D-A1BB-050C1A61BE3D}" type="sibTrans" cxnId="{35F98F06-B1B6-4C0A-B9CB-9B28C3A973D7}">
      <dgm:prSet/>
      <dgm:spPr/>
      <dgm:t>
        <a:bodyPr/>
        <a:lstStyle/>
        <a:p>
          <a:endParaRPr lang="en-US"/>
        </a:p>
      </dgm:t>
    </dgm:pt>
    <dgm:pt modelId="{47660D78-3159-495B-BE7F-1CE5639B44C4}">
      <dgm:prSet/>
      <dgm:spPr/>
      <dgm:t>
        <a:bodyPr/>
        <a:lstStyle/>
        <a:p>
          <a:r>
            <a:rPr lang="nl-NL"/>
            <a:t>Hotel The Thief</a:t>
          </a:r>
          <a:endParaRPr lang="en-US"/>
        </a:p>
      </dgm:t>
    </dgm:pt>
    <dgm:pt modelId="{C6E6580D-75AC-4EEA-B0CA-6FAE459ECD1F}" type="parTrans" cxnId="{7DB238AA-546D-4EAC-B6FD-D6A2C1E7D779}">
      <dgm:prSet/>
      <dgm:spPr/>
      <dgm:t>
        <a:bodyPr/>
        <a:lstStyle/>
        <a:p>
          <a:endParaRPr lang="en-US"/>
        </a:p>
      </dgm:t>
    </dgm:pt>
    <dgm:pt modelId="{8E1D0564-2724-43DA-84A4-BA59031A483B}" type="sibTrans" cxnId="{7DB238AA-546D-4EAC-B6FD-D6A2C1E7D779}">
      <dgm:prSet/>
      <dgm:spPr/>
      <dgm:t>
        <a:bodyPr/>
        <a:lstStyle/>
        <a:p>
          <a:endParaRPr lang="en-US"/>
        </a:p>
      </dgm:t>
    </dgm:pt>
    <dgm:pt modelId="{53456E79-FD94-B249-AF14-461710D17CE6}" type="pres">
      <dgm:prSet presAssocID="{503CC74A-436A-433F-B702-99AD9B38844B}" presName="vert0" presStyleCnt="0">
        <dgm:presLayoutVars>
          <dgm:dir/>
          <dgm:animOne val="branch"/>
          <dgm:animLvl val="lvl"/>
        </dgm:presLayoutVars>
      </dgm:prSet>
      <dgm:spPr/>
    </dgm:pt>
    <dgm:pt modelId="{8D0C28A6-3C22-2B4B-8674-DF7E995F36AA}" type="pres">
      <dgm:prSet presAssocID="{A943BA12-0468-41E0-A6D2-C9E9008EA51F}" presName="thickLine" presStyleLbl="alignNode1" presStyleIdx="0" presStyleCnt="11"/>
      <dgm:spPr/>
    </dgm:pt>
    <dgm:pt modelId="{594DA5C4-C6A7-8742-94D3-8471E59AAD28}" type="pres">
      <dgm:prSet presAssocID="{A943BA12-0468-41E0-A6D2-C9E9008EA51F}" presName="horz1" presStyleCnt="0"/>
      <dgm:spPr/>
    </dgm:pt>
    <dgm:pt modelId="{76DB43EA-9CDA-874D-9B04-F0E1D26C446D}" type="pres">
      <dgm:prSet presAssocID="{A943BA12-0468-41E0-A6D2-C9E9008EA51F}" presName="tx1" presStyleLbl="revTx" presStyleIdx="0" presStyleCnt="11"/>
      <dgm:spPr/>
    </dgm:pt>
    <dgm:pt modelId="{A6DD37F8-81E8-4A4D-8580-137BBF0D69F2}" type="pres">
      <dgm:prSet presAssocID="{A943BA12-0468-41E0-A6D2-C9E9008EA51F}" presName="vert1" presStyleCnt="0"/>
      <dgm:spPr/>
    </dgm:pt>
    <dgm:pt modelId="{4B9E45DB-6FBD-9543-9198-5298291D5687}" type="pres">
      <dgm:prSet presAssocID="{183A1D5D-C6CF-45EA-BB6F-305A81FC96DB}" presName="thickLine" presStyleLbl="alignNode1" presStyleIdx="1" presStyleCnt="11"/>
      <dgm:spPr/>
    </dgm:pt>
    <dgm:pt modelId="{9F307E0B-A54D-BA48-862A-520591D85D56}" type="pres">
      <dgm:prSet presAssocID="{183A1D5D-C6CF-45EA-BB6F-305A81FC96DB}" presName="horz1" presStyleCnt="0"/>
      <dgm:spPr/>
    </dgm:pt>
    <dgm:pt modelId="{CFB44B0A-D2EC-B244-B185-C9B537913951}" type="pres">
      <dgm:prSet presAssocID="{183A1D5D-C6CF-45EA-BB6F-305A81FC96DB}" presName="tx1" presStyleLbl="revTx" presStyleIdx="1" presStyleCnt="11"/>
      <dgm:spPr/>
    </dgm:pt>
    <dgm:pt modelId="{E4A61AE2-3386-7142-B1CF-966C482CC1E3}" type="pres">
      <dgm:prSet presAssocID="{183A1D5D-C6CF-45EA-BB6F-305A81FC96DB}" presName="vert1" presStyleCnt="0"/>
      <dgm:spPr/>
    </dgm:pt>
    <dgm:pt modelId="{0D6E1884-B9F3-0445-BF66-10F48398F770}" type="pres">
      <dgm:prSet presAssocID="{463FF645-B27F-4109-9E4F-CD6FF9DD51C5}" presName="thickLine" presStyleLbl="alignNode1" presStyleIdx="2" presStyleCnt="11"/>
      <dgm:spPr/>
    </dgm:pt>
    <dgm:pt modelId="{5BAA3C95-C125-9945-8CD0-35BF9D60164D}" type="pres">
      <dgm:prSet presAssocID="{463FF645-B27F-4109-9E4F-CD6FF9DD51C5}" presName="horz1" presStyleCnt="0"/>
      <dgm:spPr/>
    </dgm:pt>
    <dgm:pt modelId="{C56AE749-EFCF-4F40-BCDD-99FBC218CC10}" type="pres">
      <dgm:prSet presAssocID="{463FF645-B27F-4109-9E4F-CD6FF9DD51C5}" presName="tx1" presStyleLbl="revTx" presStyleIdx="2" presStyleCnt="11"/>
      <dgm:spPr/>
    </dgm:pt>
    <dgm:pt modelId="{BEC2DDAA-C535-544B-B5B6-172FD0595521}" type="pres">
      <dgm:prSet presAssocID="{463FF645-B27F-4109-9E4F-CD6FF9DD51C5}" presName="vert1" presStyleCnt="0"/>
      <dgm:spPr/>
    </dgm:pt>
    <dgm:pt modelId="{B55B09EA-E8D8-9F4B-A103-65BB54BC08E7}" type="pres">
      <dgm:prSet presAssocID="{CDB8EA8C-4E54-4C00-8DE3-B32DFB4238FC}" presName="thickLine" presStyleLbl="alignNode1" presStyleIdx="3" presStyleCnt="11"/>
      <dgm:spPr/>
    </dgm:pt>
    <dgm:pt modelId="{D57ADC1C-29A2-E04F-93A0-58FF237B659E}" type="pres">
      <dgm:prSet presAssocID="{CDB8EA8C-4E54-4C00-8DE3-B32DFB4238FC}" presName="horz1" presStyleCnt="0"/>
      <dgm:spPr/>
    </dgm:pt>
    <dgm:pt modelId="{FEDE8614-1134-0644-B06F-D81B2AC37393}" type="pres">
      <dgm:prSet presAssocID="{CDB8EA8C-4E54-4C00-8DE3-B32DFB4238FC}" presName="tx1" presStyleLbl="revTx" presStyleIdx="3" presStyleCnt="11"/>
      <dgm:spPr/>
    </dgm:pt>
    <dgm:pt modelId="{8FCA37A5-E3BD-4F4C-9CB7-9EFC6CD41767}" type="pres">
      <dgm:prSet presAssocID="{CDB8EA8C-4E54-4C00-8DE3-B32DFB4238FC}" presName="vert1" presStyleCnt="0"/>
      <dgm:spPr/>
    </dgm:pt>
    <dgm:pt modelId="{75393B3A-4693-6941-9CC6-27134B64C60B}" type="pres">
      <dgm:prSet presAssocID="{4F80C05A-3B92-4E45-8F8D-25C5CB8ABE8B}" presName="thickLine" presStyleLbl="alignNode1" presStyleIdx="4" presStyleCnt="11"/>
      <dgm:spPr/>
    </dgm:pt>
    <dgm:pt modelId="{C964DFA1-28C6-584E-A725-B3FA5540B5D1}" type="pres">
      <dgm:prSet presAssocID="{4F80C05A-3B92-4E45-8F8D-25C5CB8ABE8B}" presName="horz1" presStyleCnt="0"/>
      <dgm:spPr/>
    </dgm:pt>
    <dgm:pt modelId="{730DEA7F-11BE-854D-BB2B-D4FE0BDCC5B5}" type="pres">
      <dgm:prSet presAssocID="{4F80C05A-3B92-4E45-8F8D-25C5CB8ABE8B}" presName="tx1" presStyleLbl="revTx" presStyleIdx="4" presStyleCnt="11"/>
      <dgm:spPr/>
    </dgm:pt>
    <dgm:pt modelId="{FEB15DDC-F92A-6146-ACD6-9851B2E86C7C}" type="pres">
      <dgm:prSet presAssocID="{4F80C05A-3B92-4E45-8F8D-25C5CB8ABE8B}" presName="vert1" presStyleCnt="0"/>
      <dgm:spPr/>
    </dgm:pt>
    <dgm:pt modelId="{2D6E4748-BEC5-0B46-8F91-4FFD162D1468}" type="pres">
      <dgm:prSet presAssocID="{1ED3BECA-6719-49C3-9407-0862B09574A2}" presName="thickLine" presStyleLbl="alignNode1" presStyleIdx="5" presStyleCnt="11"/>
      <dgm:spPr/>
    </dgm:pt>
    <dgm:pt modelId="{DD913CDE-100D-B24B-954D-F77ADB818A6A}" type="pres">
      <dgm:prSet presAssocID="{1ED3BECA-6719-49C3-9407-0862B09574A2}" presName="horz1" presStyleCnt="0"/>
      <dgm:spPr/>
    </dgm:pt>
    <dgm:pt modelId="{5501790C-98CB-4F47-B8A7-9328D187CA0D}" type="pres">
      <dgm:prSet presAssocID="{1ED3BECA-6719-49C3-9407-0862B09574A2}" presName="tx1" presStyleLbl="revTx" presStyleIdx="5" presStyleCnt="11"/>
      <dgm:spPr/>
    </dgm:pt>
    <dgm:pt modelId="{0D78A55D-E406-1644-ABDE-2CF229BA0921}" type="pres">
      <dgm:prSet presAssocID="{1ED3BECA-6719-49C3-9407-0862B09574A2}" presName="vert1" presStyleCnt="0"/>
      <dgm:spPr/>
    </dgm:pt>
    <dgm:pt modelId="{9EF55D36-C913-9A43-A519-7E4BE4312681}" type="pres">
      <dgm:prSet presAssocID="{DA4D98A9-0A9B-48D1-8A1E-535BC0CB9234}" presName="thickLine" presStyleLbl="alignNode1" presStyleIdx="6" presStyleCnt="11"/>
      <dgm:spPr/>
    </dgm:pt>
    <dgm:pt modelId="{6E8181B3-1186-BA49-8FBD-8974087CB401}" type="pres">
      <dgm:prSet presAssocID="{DA4D98A9-0A9B-48D1-8A1E-535BC0CB9234}" presName="horz1" presStyleCnt="0"/>
      <dgm:spPr/>
    </dgm:pt>
    <dgm:pt modelId="{5239877A-09A2-1046-B33F-D6E421368EBA}" type="pres">
      <dgm:prSet presAssocID="{DA4D98A9-0A9B-48D1-8A1E-535BC0CB9234}" presName="tx1" presStyleLbl="revTx" presStyleIdx="6" presStyleCnt="11"/>
      <dgm:spPr/>
    </dgm:pt>
    <dgm:pt modelId="{837D2C3A-00A8-9743-8FF3-FDF1FD161059}" type="pres">
      <dgm:prSet presAssocID="{DA4D98A9-0A9B-48D1-8A1E-535BC0CB9234}" presName="vert1" presStyleCnt="0"/>
      <dgm:spPr/>
    </dgm:pt>
    <dgm:pt modelId="{4E51A4CB-B641-B245-B5ED-5E58D09FBCDD}" type="pres">
      <dgm:prSet presAssocID="{DA31C6B6-52DD-4277-B586-AEB4F80992E9}" presName="thickLine" presStyleLbl="alignNode1" presStyleIdx="7" presStyleCnt="11"/>
      <dgm:spPr/>
    </dgm:pt>
    <dgm:pt modelId="{3A08D088-74AD-764B-87BD-277D13FA5462}" type="pres">
      <dgm:prSet presAssocID="{DA31C6B6-52DD-4277-B586-AEB4F80992E9}" presName="horz1" presStyleCnt="0"/>
      <dgm:spPr/>
    </dgm:pt>
    <dgm:pt modelId="{CFC36ACF-6CEF-244B-AAD0-3C8028366EBD}" type="pres">
      <dgm:prSet presAssocID="{DA31C6B6-52DD-4277-B586-AEB4F80992E9}" presName="tx1" presStyleLbl="revTx" presStyleIdx="7" presStyleCnt="11"/>
      <dgm:spPr/>
    </dgm:pt>
    <dgm:pt modelId="{F36D54A5-632A-A84B-85B3-2A8F4B7C8715}" type="pres">
      <dgm:prSet presAssocID="{DA31C6B6-52DD-4277-B586-AEB4F80992E9}" presName="vert1" presStyleCnt="0"/>
      <dgm:spPr/>
    </dgm:pt>
    <dgm:pt modelId="{5A2BB1F3-2DD2-2842-8F72-FC3E7D5873AB}" type="pres">
      <dgm:prSet presAssocID="{1864021A-B688-4DE6-92D5-E8B8ED6257C2}" presName="thickLine" presStyleLbl="alignNode1" presStyleIdx="8" presStyleCnt="11"/>
      <dgm:spPr/>
    </dgm:pt>
    <dgm:pt modelId="{8B109F38-EB91-B641-86C8-B09D07D805C3}" type="pres">
      <dgm:prSet presAssocID="{1864021A-B688-4DE6-92D5-E8B8ED6257C2}" presName="horz1" presStyleCnt="0"/>
      <dgm:spPr/>
    </dgm:pt>
    <dgm:pt modelId="{1D414842-3CB9-274E-B03D-20F7BA2F7D75}" type="pres">
      <dgm:prSet presAssocID="{1864021A-B688-4DE6-92D5-E8B8ED6257C2}" presName="tx1" presStyleLbl="revTx" presStyleIdx="8" presStyleCnt="11"/>
      <dgm:spPr/>
    </dgm:pt>
    <dgm:pt modelId="{C670BB1D-F8E1-7446-B6EE-FD77D01FA0B0}" type="pres">
      <dgm:prSet presAssocID="{1864021A-B688-4DE6-92D5-E8B8ED6257C2}" presName="vert1" presStyleCnt="0"/>
      <dgm:spPr/>
    </dgm:pt>
    <dgm:pt modelId="{8335290C-D3E4-234B-BF25-A62F57A2ADDA}" type="pres">
      <dgm:prSet presAssocID="{8D49B2A0-ADE0-464B-9228-BF3BCDECA8DC}" presName="thickLine" presStyleLbl="alignNode1" presStyleIdx="9" presStyleCnt="11"/>
      <dgm:spPr/>
    </dgm:pt>
    <dgm:pt modelId="{D9EED063-E3D9-324E-B6FD-D8A9713238A6}" type="pres">
      <dgm:prSet presAssocID="{8D49B2A0-ADE0-464B-9228-BF3BCDECA8DC}" presName="horz1" presStyleCnt="0"/>
      <dgm:spPr/>
    </dgm:pt>
    <dgm:pt modelId="{0E2C8C7D-D693-B546-8A69-16735424703F}" type="pres">
      <dgm:prSet presAssocID="{8D49B2A0-ADE0-464B-9228-BF3BCDECA8DC}" presName="tx1" presStyleLbl="revTx" presStyleIdx="9" presStyleCnt="11"/>
      <dgm:spPr/>
    </dgm:pt>
    <dgm:pt modelId="{47E89F76-9ADD-CF40-A86C-1584869EDC96}" type="pres">
      <dgm:prSet presAssocID="{8D49B2A0-ADE0-464B-9228-BF3BCDECA8DC}" presName="vert1" presStyleCnt="0"/>
      <dgm:spPr/>
    </dgm:pt>
    <dgm:pt modelId="{BB530BE8-9BC0-894C-9752-C363BC7DD246}" type="pres">
      <dgm:prSet presAssocID="{47660D78-3159-495B-BE7F-1CE5639B44C4}" presName="thickLine" presStyleLbl="alignNode1" presStyleIdx="10" presStyleCnt="11"/>
      <dgm:spPr/>
    </dgm:pt>
    <dgm:pt modelId="{F403B4A2-E39D-B949-B70F-CF161273D21D}" type="pres">
      <dgm:prSet presAssocID="{47660D78-3159-495B-BE7F-1CE5639B44C4}" presName="horz1" presStyleCnt="0"/>
      <dgm:spPr/>
    </dgm:pt>
    <dgm:pt modelId="{125B406F-3B1C-D849-B4FC-CC372E4FB191}" type="pres">
      <dgm:prSet presAssocID="{47660D78-3159-495B-BE7F-1CE5639B44C4}" presName="tx1" presStyleLbl="revTx" presStyleIdx="10" presStyleCnt="11"/>
      <dgm:spPr/>
    </dgm:pt>
    <dgm:pt modelId="{7F747284-9B39-0244-98C5-6C176BC6EB4D}" type="pres">
      <dgm:prSet presAssocID="{47660D78-3159-495B-BE7F-1CE5639B44C4}" presName="vert1" presStyleCnt="0"/>
      <dgm:spPr/>
    </dgm:pt>
  </dgm:ptLst>
  <dgm:cxnLst>
    <dgm:cxn modelId="{35F98F06-B1B6-4C0A-B9CB-9B28C3A973D7}" srcId="{503CC74A-436A-433F-B702-99AD9B38844B}" destId="{8D49B2A0-ADE0-464B-9228-BF3BCDECA8DC}" srcOrd="9" destOrd="0" parTransId="{BEEBF3F8-1AF0-456D-B695-759D11F4B537}" sibTransId="{981814C4-5FDB-420D-A1BB-050C1A61BE3D}"/>
    <dgm:cxn modelId="{0F56FD09-707A-4F5E-A69F-1A3D60763C50}" srcId="{503CC74A-436A-433F-B702-99AD9B38844B}" destId="{A943BA12-0468-41E0-A6D2-C9E9008EA51F}" srcOrd="0" destOrd="0" parTransId="{3835B1DB-D1B6-4D72-A8C4-99F7C2638826}" sibTransId="{5A4823EF-8EE0-4C3F-A134-ED31DFEA233F}"/>
    <dgm:cxn modelId="{931D940D-00E3-6C4F-BD30-9AAA0113300D}" type="presOf" srcId="{463FF645-B27F-4109-9E4F-CD6FF9DD51C5}" destId="{C56AE749-EFCF-4F40-BCDD-99FBC218CC10}" srcOrd="0" destOrd="0" presId="urn:microsoft.com/office/officeart/2008/layout/LinedList"/>
    <dgm:cxn modelId="{FABB770E-ADD8-AA46-A943-DA5444B070BC}" type="presOf" srcId="{CDB8EA8C-4E54-4C00-8DE3-B32DFB4238FC}" destId="{FEDE8614-1134-0644-B06F-D81B2AC37393}" srcOrd="0" destOrd="0" presId="urn:microsoft.com/office/officeart/2008/layout/LinedList"/>
    <dgm:cxn modelId="{F09C8F24-71D6-DD49-9409-7AA53111217C}" type="presOf" srcId="{183A1D5D-C6CF-45EA-BB6F-305A81FC96DB}" destId="{CFB44B0A-D2EC-B244-B185-C9B537913951}" srcOrd="0" destOrd="0" presId="urn:microsoft.com/office/officeart/2008/layout/LinedList"/>
    <dgm:cxn modelId="{4E930128-D363-46BA-B9EA-C7A8994BB24B}" srcId="{503CC74A-436A-433F-B702-99AD9B38844B}" destId="{DA31C6B6-52DD-4277-B586-AEB4F80992E9}" srcOrd="7" destOrd="0" parTransId="{82E62E29-10A7-49C6-8072-F08B87C075CD}" sibTransId="{4A97E79E-4A05-4BEC-90A3-1092175B5FF1}"/>
    <dgm:cxn modelId="{0ECA975F-7CDB-429C-B08F-B040F7906927}" srcId="{503CC74A-436A-433F-B702-99AD9B38844B}" destId="{183A1D5D-C6CF-45EA-BB6F-305A81FC96DB}" srcOrd="1" destOrd="0" parTransId="{5F8D607D-7751-46B0-A0A8-38E0DBF73207}" sibTransId="{B87A1312-204C-4BC4-9DAA-3913764A4BE5}"/>
    <dgm:cxn modelId="{E2876460-46DE-5F43-BB40-3C9EF0AFA256}" type="presOf" srcId="{1ED3BECA-6719-49C3-9407-0862B09574A2}" destId="{5501790C-98CB-4F47-B8A7-9328D187CA0D}" srcOrd="0" destOrd="0" presId="urn:microsoft.com/office/officeart/2008/layout/LinedList"/>
    <dgm:cxn modelId="{36C2A162-8BC7-8746-97FF-2C6CF79ABF86}" type="presOf" srcId="{1864021A-B688-4DE6-92D5-E8B8ED6257C2}" destId="{1D414842-3CB9-274E-B03D-20F7BA2F7D75}" srcOrd="0" destOrd="0" presId="urn:microsoft.com/office/officeart/2008/layout/LinedList"/>
    <dgm:cxn modelId="{EE2B8D66-4DCD-544D-8E87-6686FDEF9EC0}" type="presOf" srcId="{A943BA12-0468-41E0-A6D2-C9E9008EA51F}" destId="{76DB43EA-9CDA-874D-9B04-F0E1D26C446D}" srcOrd="0" destOrd="0" presId="urn:microsoft.com/office/officeart/2008/layout/LinedList"/>
    <dgm:cxn modelId="{F504CA6F-526D-8B47-A9EF-3AF61214C1F8}" type="presOf" srcId="{8D49B2A0-ADE0-464B-9228-BF3BCDECA8DC}" destId="{0E2C8C7D-D693-B546-8A69-16735424703F}" srcOrd="0" destOrd="0" presId="urn:microsoft.com/office/officeart/2008/layout/LinedList"/>
    <dgm:cxn modelId="{B3C37872-C7B9-438D-B974-5990C577E5EF}" srcId="{503CC74A-436A-433F-B702-99AD9B38844B}" destId="{1ED3BECA-6719-49C3-9407-0862B09574A2}" srcOrd="5" destOrd="0" parTransId="{306AC1D8-02A9-4EDD-B3E4-05372D386A87}" sibTransId="{7BB41641-91F4-4314-8EC4-05E606FEA1C9}"/>
    <dgm:cxn modelId="{E129C379-988A-1D4F-ABB6-FE86A705C1BB}" type="presOf" srcId="{4F80C05A-3B92-4E45-8F8D-25C5CB8ABE8B}" destId="{730DEA7F-11BE-854D-BB2B-D4FE0BDCC5B5}" srcOrd="0" destOrd="0" presId="urn:microsoft.com/office/officeart/2008/layout/LinedList"/>
    <dgm:cxn modelId="{353CAD83-FE98-460D-AF6F-3C5526404F8C}" srcId="{503CC74A-436A-433F-B702-99AD9B38844B}" destId="{4F80C05A-3B92-4E45-8F8D-25C5CB8ABE8B}" srcOrd="4" destOrd="0" parTransId="{73883D62-5B0C-464B-9AEC-6B39BAE892DA}" sibTransId="{3501690D-65E2-4149-937D-619A11BF631F}"/>
    <dgm:cxn modelId="{4754EE87-DFB1-4828-9B1E-C976B015F56A}" srcId="{503CC74A-436A-433F-B702-99AD9B38844B}" destId="{DA4D98A9-0A9B-48D1-8A1E-535BC0CB9234}" srcOrd="6" destOrd="0" parTransId="{9AD9A900-D9B6-4B01-B769-7E4CAC14D67B}" sibTransId="{14BBD045-7086-4110-9B69-B0241AE95B2D}"/>
    <dgm:cxn modelId="{83B62A92-501A-403D-BD06-9011137FFA67}" srcId="{503CC74A-436A-433F-B702-99AD9B38844B}" destId="{463FF645-B27F-4109-9E4F-CD6FF9DD51C5}" srcOrd="2" destOrd="0" parTransId="{60162D85-A452-44A9-B3A5-6C06E1E86101}" sibTransId="{92E59961-CCA2-49D1-B337-831A52FD2499}"/>
    <dgm:cxn modelId="{B8DEE3A8-84F1-1C42-892A-E60FA940CEC7}" type="presOf" srcId="{503CC74A-436A-433F-B702-99AD9B38844B}" destId="{53456E79-FD94-B249-AF14-461710D17CE6}" srcOrd="0" destOrd="0" presId="urn:microsoft.com/office/officeart/2008/layout/LinedList"/>
    <dgm:cxn modelId="{7DB238AA-546D-4EAC-B6FD-D6A2C1E7D779}" srcId="{503CC74A-436A-433F-B702-99AD9B38844B}" destId="{47660D78-3159-495B-BE7F-1CE5639B44C4}" srcOrd="10" destOrd="0" parTransId="{C6E6580D-75AC-4EEA-B0CA-6FAE459ECD1F}" sibTransId="{8E1D0564-2724-43DA-84A4-BA59031A483B}"/>
    <dgm:cxn modelId="{844759C9-F5A6-914A-B656-4E04D1C61B40}" type="presOf" srcId="{47660D78-3159-495B-BE7F-1CE5639B44C4}" destId="{125B406F-3B1C-D849-B4FC-CC372E4FB191}" srcOrd="0" destOrd="0" presId="urn:microsoft.com/office/officeart/2008/layout/LinedList"/>
    <dgm:cxn modelId="{6D4223CA-3857-5145-9B0C-29BE59914619}" type="presOf" srcId="{DA4D98A9-0A9B-48D1-8A1E-535BC0CB9234}" destId="{5239877A-09A2-1046-B33F-D6E421368EBA}" srcOrd="0" destOrd="0" presId="urn:microsoft.com/office/officeart/2008/layout/LinedList"/>
    <dgm:cxn modelId="{5D2CB1D0-BA19-480D-9755-96A4F6D3AC14}" srcId="{503CC74A-436A-433F-B702-99AD9B38844B}" destId="{1864021A-B688-4DE6-92D5-E8B8ED6257C2}" srcOrd="8" destOrd="0" parTransId="{6BB7C2D8-ECF8-4877-BA6D-F7529529C14B}" sibTransId="{C15F15FD-0C92-4BF1-A78C-0B7F3E845B66}"/>
    <dgm:cxn modelId="{E1FD8DD1-AA77-C443-8FEB-095573CE7439}" type="presOf" srcId="{DA31C6B6-52DD-4277-B586-AEB4F80992E9}" destId="{CFC36ACF-6CEF-244B-AAD0-3C8028366EBD}" srcOrd="0" destOrd="0" presId="urn:microsoft.com/office/officeart/2008/layout/LinedList"/>
    <dgm:cxn modelId="{42BEE7ED-B9B1-49F8-A89B-E4140913CF60}" srcId="{503CC74A-436A-433F-B702-99AD9B38844B}" destId="{CDB8EA8C-4E54-4C00-8DE3-B32DFB4238FC}" srcOrd="3" destOrd="0" parTransId="{2A28607E-1CF6-4155-A156-E87CA3032038}" sibTransId="{EB9D23F1-CC87-4B91-886A-0D407A7AA00B}"/>
    <dgm:cxn modelId="{6E9651A7-F2B0-3E49-992D-9C83DA9482BA}" type="presParOf" srcId="{53456E79-FD94-B249-AF14-461710D17CE6}" destId="{8D0C28A6-3C22-2B4B-8674-DF7E995F36AA}" srcOrd="0" destOrd="0" presId="urn:microsoft.com/office/officeart/2008/layout/LinedList"/>
    <dgm:cxn modelId="{D4E044E2-68E5-7E42-A210-2ABA91AFD04C}" type="presParOf" srcId="{53456E79-FD94-B249-AF14-461710D17CE6}" destId="{594DA5C4-C6A7-8742-94D3-8471E59AAD28}" srcOrd="1" destOrd="0" presId="urn:microsoft.com/office/officeart/2008/layout/LinedList"/>
    <dgm:cxn modelId="{046B934F-C083-A64A-B8C7-10FB46F27BB3}" type="presParOf" srcId="{594DA5C4-C6A7-8742-94D3-8471E59AAD28}" destId="{76DB43EA-9CDA-874D-9B04-F0E1D26C446D}" srcOrd="0" destOrd="0" presId="urn:microsoft.com/office/officeart/2008/layout/LinedList"/>
    <dgm:cxn modelId="{35D34BB6-2177-8548-8E98-744118B46A01}" type="presParOf" srcId="{594DA5C4-C6A7-8742-94D3-8471E59AAD28}" destId="{A6DD37F8-81E8-4A4D-8580-137BBF0D69F2}" srcOrd="1" destOrd="0" presId="urn:microsoft.com/office/officeart/2008/layout/LinedList"/>
    <dgm:cxn modelId="{67734CBA-E5FA-8040-AD0E-D95DB62B6667}" type="presParOf" srcId="{53456E79-FD94-B249-AF14-461710D17CE6}" destId="{4B9E45DB-6FBD-9543-9198-5298291D5687}" srcOrd="2" destOrd="0" presId="urn:microsoft.com/office/officeart/2008/layout/LinedList"/>
    <dgm:cxn modelId="{D1D6B2A8-AC85-304D-A515-4B078B35C3A0}" type="presParOf" srcId="{53456E79-FD94-B249-AF14-461710D17CE6}" destId="{9F307E0B-A54D-BA48-862A-520591D85D56}" srcOrd="3" destOrd="0" presId="urn:microsoft.com/office/officeart/2008/layout/LinedList"/>
    <dgm:cxn modelId="{27039708-CEC5-C549-B8E1-F794EF829235}" type="presParOf" srcId="{9F307E0B-A54D-BA48-862A-520591D85D56}" destId="{CFB44B0A-D2EC-B244-B185-C9B537913951}" srcOrd="0" destOrd="0" presId="urn:microsoft.com/office/officeart/2008/layout/LinedList"/>
    <dgm:cxn modelId="{46889912-CEFB-3343-85C8-E129F63FC3A8}" type="presParOf" srcId="{9F307E0B-A54D-BA48-862A-520591D85D56}" destId="{E4A61AE2-3386-7142-B1CF-966C482CC1E3}" srcOrd="1" destOrd="0" presId="urn:microsoft.com/office/officeart/2008/layout/LinedList"/>
    <dgm:cxn modelId="{1DFA7E45-2C89-4F42-9068-6BEFF69EFF2C}" type="presParOf" srcId="{53456E79-FD94-B249-AF14-461710D17CE6}" destId="{0D6E1884-B9F3-0445-BF66-10F48398F770}" srcOrd="4" destOrd="0" presId="urn:microsoft.com/office/officeart/2008/layout/LinedList"/>
    <dgm:cxn modelId="{C39C521E-8F54-FD4B-88E4-A70A33422BB0}" type="presParOf" srcId="{53456E79-FD94-B249-AF14-461710D17CE6}" destId="{5BAA3C95-C125-9945-8CD0-35BF9D60164D}" srcOrd="5" destOrd="0" presId="urn:microsoft.com/office/officeart/2008/layout/LinedList"/>
    <dgm:cxn modelId="{3DD00A73-EDEA-F146-8A90-B3D320EBB5C3}" type="presParOf" srcId="{5BAA3C95-C125-9945-8CD0-35BF9D60164D}" destId="{C56AE749-EFCF-4F40-BCDD-99FBC218CC10}" srcOrd="0" destOrd="0" presId="urn:microsoft.com/office/officeart/2008/layout/LinedList"/>
    <dgm:cxn modelId="{A4854CD5-9BBE-454B-99C5-F818E77FEE85}" type="presParOf" srcId="{5BAA3C95-C125-9945-8CD0-35BF9D60164D}" destId="{BEC2DDAA-C535-544B-B5B6-172FD0595521}" srcOrd="1" destOrd="0" presId="urn:microsoft.com/office/officeart/2008/layout/LinedList"/>
    <dgm:cxn modelId="{31041444-0092-4547-992B-9EA5D8A82502}" type="presParOf" srcId="{53456E79-FD94-B249-AF14-461710D17CE6}" destId="{B55B09EA-E8D8-9F4B-A103-65BB54BC08E7}" srcOrd="6" destOrd="0" presId="urn:microsoft.com/office/officeart/2008/layout/LinedList"/>
    <dgm:cxn modelId="{F7EA447A-A2AF-EC4C-A1CA-588E603AA703}" type="presParOf" srcId="{53456E79-FD94-B249-AF14-461710D17CE6}" destId="{D57ADC1C-29A2-E04F-93A0-58FF237B659E}" srcOrd="7" destOrd="0" presId="urn:microsoft.com/office/officeart/2008/layout/LinedList"/>
    <dgm:cxn modelId="{C7BCB404-327A-4F41-8DC4-532A68AF23B2}" type="presParOf" srcId="{D57ADC1C-29A2-E04F-93A0-58FF237B659E}" destId="{FEDE8614-1134-0644-B06F-D81B2AC37393}" srcOrd="0" destOrd="0" presId="urn:microsoft.com/office/officeart/2008/layout/LinedList"/>
    <dgm:cxn modelId="{D58207A7-D644-8347-9073-9958C6E31192}" type="presParOf" srcId="{D57ADC1C-29A2-E04F-93A0-58FF237B659E}" destId="{8FCA37A5-E3BD-4F4C-9CB7-9EFC6CD41767}" srcOrd="1" destOrd="0" presId="urn:microsoft.com/office/officeart/2008/layout/LinedList"/>
    <dgm:cxn modelId="{2D4F3BD8-49B6-1049-ABF7-2402336905A2}" type="presParOf" srcId="{53456E79-FD94-B249-AF14-461710D17CE6}" destId="{75393B3A-4693-6941-9CC6-27134B64C60B}" srcOrd="8" destOrd="0" presId="urn:microsoft.com/office/officeart/2008/layout/LinedList"/>
    <dgm:cxn modelId="{B23CCB47-81DE-5F4E-822B-021BF68F0902}" type="presParOf" srcId="{53456E79-FD94-B249-AF14-461710D17CE6}" destId="{C964DFA1-28C6-584E-A725-B3FA5540B5D1}" srcOrd="9" destOrd="0" presId="urn:microsoft.com/office/officeart/2008/layout/LinedList"/>
    <dgm:cxn modelId="{0A448E74-F009-574F-8630-F85828C58688}" type="presParOf" srcId="{C964DFA1-28C6-584E-A725-B3FA5540B5D1}" destId="{730DEA7F-11BE-854D-BB2B-D4FE0BDCC5B5}" srcOrd="0" destOrd="0" presId="urn:microsoft.com/office/officeart/2008/layout/LinedList"/>
    <dgm:cxn modelId="{20E25B41-6ADC-D548-AAEC-FEAA2CFC2C6B}" type="presParOf" srcId="{C964DFA1-28C6-584E-A725-B3FA5540B5D1}" destId="{FEB15DDC-F92A-6146-ACD6-9851B2E86C7C}" srcOrd="1" destOrd="0" presId="urn:microsoft.com/office/officeart/2008/layout/LinedList"/>
    <dgm:cxn modelId="{3A6A6079-393D-B548-B580-04AD45EE04C8}" type="presParOf" srcId="{53456E79-FD94-B249-AF14-461710D17CE6}" destId="{2D6E4748-BEC5-0B46-8F91-4FFD162D1468}" srcOrd="10" destOrd="0" presId="urn:microsoft.com/office/officeart/2008/layout/LinedList"/>
    <dgm:cxn modelId="{E816A38F-9CA3-934B-B2D1-F6E39AF72C37}" type="presParOf" srcId="{53456E79-FD94-B249-AF14-461710D17CE6}" destId="{DD913CDE-100D-B24B-954D-F77ADB818A6A}" srcOrd="11" destOrd="0" presId="urn:microsoft.com/office/officeart/2008/layout/LinedList"/>
    <dgm:cxn modelId="{7E446CF5-068B-7A45-9F32-EC570E38CF56}" type="presParOf" srcId="{DD913CDE-100D-B24B-954D-F77ADB818A6A}" destId="{5501790C-98CB-4F47-B8A7-9328D187CA0D}" srcOrd="0" destOrd="0" presId="urn:microsoft.com/office/officeart/2008/layout/LinedList"/>
    <dgm:cxn modelId="{6C14961B-327E-2043-BD0C-F387A7ED8CAB}" type="presParOf" srcId="{DD913CDE-100D-B24B-954D-F77ADB818A6A}" destId="{0D78A55D-E406-1644-ABDE-2CF229BA0921}" srcOrd="1" destOrd="0" presId="urn:microsoft.com/office/officeart/2008/layout/LinedList"/>
    <dgm:cxn modelId="{C9884E02-DC14-D742-806F-0A8F77430E8D}" type="presParOf" srcId="{53456E79-FD94-B249-AF14-461710D17CE6}" destId="{9EF55D36-C913-9A43-A519-7E4BE4312681}" srcOrd="12" destOrd="0" presId="urn:microsoft.com/office/officeart/2008/layout/LinedList"/>
    <dgm:cxn modelId="{F3E0C030-1E8D-6B44-B531-69B6244CF41A}" type="presParOf" srcId="{53456E79-FD94-B249-AF14-461710D17CE6}" destId="{6E8181B3-1186-BA49-8FBD-8974087CB401}" srcOrd="13" destOrd="0" presId="urn:microsoft.com/office/officeart/2008/layout/LinedList"/>
    <dgm:cxn modelId="{E34A18D5-292A-BA43-853A-E12A218B1125}" type="presParOf" srcId="{6E8181B3-1186-BA49-8FBD-8974087CB401}" destId="{5239877A-09A2-1046-B33F-D6E421368EBA}" srcOrd="0" destOrd="0" presId="urn:microsoft.com/office/officeart/2008/layout/LinedList"/>
    <dgm:cxn modelId="{AAB82CA1-EED5-8C4E-802A-142866F9B514}" type="presParOf" srcId="{6E8181B3-1186-BA49-8FBD-8974087CB401}" destId="{837D2C3A-00A8-9743-8FF3-FDF1FD161059}" srcOrd="1" destOrd="0" presId="urn:microsoft.com/office/officeart/2008/layout/LinedList"/>
    <dgm:cxn modelId="{320AA7DE-94AF-3045-B225-ABF554E739F1}" type="presParOf" srcId="{53456E79-FD94-B249-AF14-461710D17CE6}" destId="{4E51A4CB-B641-B245-B5ED-5E58D09FBCDD}" srcOrd="14" destOrd="0" presId="urn:microsoft.com/office/officeart/2008/layout/LinedList"/>
    <dgm:cxn modelId="{4221E7D9-946D-AA45-B9ED-6A90FD197ACE}" type="presParOf" srcId="{53456E79-FD94-B249-AF14-461710D17CE6}" destId="{3A08D088-74AD-764B-87BD-277D13FA5462}" srcOrd="15" destOrd="0" presId="urn:microsoft.com/office/officeart/2008/layout/LinedList"/>
    <dgm:cxn modelId="{A3DFB9AC-5AC6-8847-BAC8-920187A52B8F}" type="presParOf" srcId="{3A08D088-74AD-764B-87BD-277D13FA5462}" destId="{CFC36ACF-6CEF-244B-AAD0-3C8028366EBD}" srcOrd="0" destOrd="0" presId="urn:microsoft.com/office/officeart/2008/layout/LinedList"/>
    <dgm:cxn modelId="{BBE79E27-5BB0-E341-836A-2F72409BA4D1}" type="presParOf" srcId="{3A08D088-74AD-764B-87BD-277D13FA5462}" destId="{F36D54A5-632A-A84B-85B3-2A8F4B7C8715}" srcOrd="1" destOrd="0" presId="urn:microsoft.com/office/officeart/2008/layout/LinedList"/>
    <dgm:cxn modelId="{25BBD384-4FFE-FC4E-9DF4-BE5B9DD1E7CD}" type="presParOf" srcId="{53456E79-FD94-B249-AF14-461710D17CE6}" destId="{5A2BB1F3-2DD2-2842-8F72-FC3E7D5873AB}" srcOrd="16" destOrd="0" presId="urn:microsoft.com/office/officeart/2008/layout/LinedList"/>
    <dgm:cxn modelId="{1B43B379-D5D0-9D41-8100-6B3B0D10F348}" type="presParOf" srcId="{53456E79-FD94-B249-AF14-461710D17CE6}" destId="{8B109F38-EB91-B641-86C8-B09D07D805C3}" srcOrd="17" destOrd="0" presId="urn:microsoft.com/office/officeart/2008/layout/LinedList"/>
    <dgm:cxn modelId="{35C90946-1F25-F144-9796-EEA8ADACE5E5}" type="presParOf" srcId="{8B109F38-EB91-B641-86C8-B09D07D805C3}" destId="{1D414842-3CB9-274E-B03D-20F7BA2F7D75}" srcOrd="0" destOrd="0" presId="urn:microsoft.com/office/officeart/2008/layout/LinedList"/>
    <dgm:cxn modelId="{75D86911-1486-024B-8CCF-AB7ED4A62871}" type="presParOf" srcId="{8B109F38-EB91-B641-86C8-B09D07D805C3}" destId="{C670BB1D-F8E1-7446-B6EE-FD77D01FA0B0}" srcOrd="1" destOrd="0" presId="urn:microsoft.com/office/officeart/2008/layout/LinedList"/>
    <dgm:cxn modelId="{2682682B-DF9A-0246-85D5-9A3A4D0E0CB6}" type="presParOf" srcId="{53456E79-FD94-B249-AF14-461710D17CE6}" destId="{8335290C-D3E4-234B-BF25-A62F57A2ADDA}" srcOrd="18" destOrd="0" presId="urn:microsoft.com/office/officeart/2008/layout/LinedList"/>
    <dgm:cxn modelId="{7BF241EF-326A-D94C-8877-432E088B47B9}" type="presParOf" srcId="{53456E79-FD94-B249-AF14-461710D17CE6}" destId="{D9EED063-E3D9-324E-B6FD-D8A9713238A6}" srcOrd="19" destOrd="0" presId="urn:microsoft.com/office/officeart/2008/layout/LinedList"/>
    <dgm:cxn modelId="{1B563498-A6BD-5D4D-B334-CA136CDC60A4}" type="presParOf" srcId="{D9EED063-E3D9-324E-B6FD-D8A9713238A6}" destId="{0E2C8C7D-D693-B546-8A69-16735424703F}" srcOrd="0" destOrd="0" presId="urn:microsoft.com/office/officeart/2008/layout/LinedList"/>
    <dgm:cxn modelId="{56BECCED-A4E7-7946-817A-7A468745C1F6}" type="presParOf" srcId="{D9EED063-E3D9-324E-B6FD-D8A9713238A6}" destId="{47E89F76-9ADD-CF40-A86C-1584869EDC96}" srcOrd="1" destOrd="0" presId="urn:microsoft.com/office/officeart/2008/layout/LinedList"/>
    <dgm:cxn modelId="{8DB61E51-3734-6748-9598-512A0D2DC182}" type="presParOf" srcId="{53456E79-FD94-B249-AF14-461710D17CE6}" destId="{BB530BE8-9BC0-894C-9752-C363BC7DD246}" srcOrd="20" destOrd="0" presId="urn:microsoft.com/office/officeart/2008/layout/LinedList"/>
    <dgm:cxn modelId="{1EDF5EB3-03C1-6C47-89DB-6F350E551500}" type="presParOf" srcId="{53456E79-FD94-B249-AF14-461710D17CE6}" destId="{F403B4A2-E39D-B949-B70F-CF161273D21D}" srcOrd="21" destOrd="0" presId="urn:microsoft.com/office/officeart/2008/layout/LinedList"/>
    <dgm:cxn modelId="{A65D6D58-BDBC-6440-A083-5A23F6583ED4}" type="presParOf" srcId="{F403B4A2-E39D-B949-B70F-CF161273D21D}" destId="{125B406F-3B1C-D849-B4FC-CC372E4FB191}" srcOrd="0" destOrd="0" presId="urn:microsoft.com/office/officeart/2008/layout/LinedList"/>
    <dgm:cxn modelId="{0EA409B5-73A3-2D43-937B-F61B62DB2924}" type="presParOf" srcId="{F403B4A2-E39D-B949-B70F-CF161273D21D}" destId="{7F747284-9B39-0244-98C5-6C176BC6EB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C28A6-3C22-2B4B-8674-DF7E995F36AA}">
      <dsp:nvSpPr>
        <dsp:cNvPr id="0" name=""/>
        <dsp:cNvSpPr/>
      </dsp:nvSpPr>
      <dsp:spPr>
        <a:xfrm>
          <a:off x="0" y="2691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43EA-9CDA-874D-9B04-F0E1D26C446D}">
      <dsp:nvSpPr>
        <dsp:cNvPr id="0" name=""/>
        <dsp:cNvSpPr/>
      </dsp:nvSpPr>
      <dsp:spPr>
        <a:xfrm>
          <a:off x="0" y="2691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rgbClr val="FF3399"/>
              </a:solidFill>
            </a:rPr>
            <a:t>Bezoeken ...</a:t>
          </a:r>
          <a:endParaRPr lang="en-US" sz="2400" kern="1200" dirty="0">
            <a:solidFill>
              <a:srgbClr val="FF3399"/>
            </a:solidFill>
          </a:endParaRPr>
        </a:p>
      </dsp:txBody>
      <dsp:txXfrm>
        <a:off x="0" y="2691"/>
        <a:ext cx="5469466" cy="500580"/>
      </dsp:txXfrm>
    </dsp:sp>
    <dsp:sp modelId="{4B9E45DB-6FBD-9543-9198-5298291D5687}">
      <dsp:nvSpPr>
        <dsp:cNvPr id="0" name=""/>
        <dsp:cNvSpPr/>
      </dsp:nvSpPr>
      <dsp:spPr>
        <a:xfrm>
          <a:off x="0" y="503272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44B0A-D2EC-B244-B185-C9B537913951}">
      <dsp:nvSpPr>
        <dsp:cNvPr id="0" name=""/>
        <dsp:cNvSpPr/>
      </dsp:nvSpPr>
      <dsp:spPr>
        <a:xfrm>
          <a:off x="0" y="503272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Thon Hotel Storo</a:t>
          </a:r>
          <a:endParaRPr lang="en-US" sz="2400" kern="1200"/>
        </a:p>
      </dsp:txBody>
      <dsp:txXfrm>
        <a:off x="0" y="503272"/>
        <a:ext cx="5469466" cy="500580"/>
      </dsp:txXfrm>
    </dsp:sp>
    <dsp:sp modelId="{0D6E1884-B9F3-0445-BF66-10F48398F770}">
      <dsp:nvSpPr>
        <dsp:cNvPr id="0" name=""/>
        <dsp:cNvSpPr/>
      </dsp:nvSpPr>
      <dsp:spPr>
        <a:xfrm>
          <a:off x="0" y="1003852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AE749-EFCF-4F40-BCDD-99FBC218CC10}">
      <dsp:nvSpPr>
        <dsp:cNvPr id="0" name=""/>
        <dsp:cNvSpPr/>
      </dsp:nvSpPr>
      <dsp:spPr>
        <a:xfrm>
          <a:off x="0" y="1003852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Vigelandmuseum</a:t>
          </a:r>
          <a:endParaRPr lang="en-US" sz="2400" kern="1200"/>
        </a:p>
      </dsp:txBody>
      <dsp:txXfrm>
        <a:off x="0" y="1003852"/>
        <a:ext cx="5469466" cy="500580"/>
      </dsp:txXfrm>
    </dsp:sp>
    <dsp:sp modelId="{B55B09EA-E8D8-9F4B-A103-65BB54BC08E7}">
      <dsp:nvSpPr>
        <dsp:cNvPr id="0" name=""/>
        <dsp:cNvSpPr/>
      </dsp:nvSpPr>
      <dsp:spPr>
        <a:xfrm>
          <a:off x="0" y="1504433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E8614-1134-0644-B06F-D81B2AC37393}">
      <dsp:nvSpPr>
        <dsp:cNvPr id="0" name=""/>
        <dsp:cNvSpPr/>
      </dsp:nvSpPr>
      <dsp:spPr>
        <a:xfrm>
          <a:off x="0" y="1504433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Aker Brygge</a:t>
          </a:r>
          <a:endParaRPr lang="en-US" sz="2400" kern="1200"/>
        </a:p>
      </dsp:txBody>
      <dsp:txXfrm>
        <a:off x="0" y="1504433"/>
        <a:ext cx="5469466" cy="500580"/>
      </dsp:txXfrm>
    </dsp:sp>
    <dsp:sp modelId="{75393B3A-4693-6941-9CC6-27134B64C60B}">
      <dsp:nvSpPr>
        <dsp:cNvPr id="0" name=""/>
        <dsp:cNvSpPr/>
      </dsp:nvSpPr>
      <dsp:spPr>
        <a:xfrm>
          <a:off x="0" y="2005014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DEA7F-11BE-854D-BB2B-D4FE0BDCC5B5}">
      <dsp:nvSpPr>
        <dsp:cNvPr id="0" name=""/>
        <dsp:cNvSpPr/>
      </dsp:nvSpPr>
      <dsp:spPr>
        <a:xfrm>
          <a:off x="0" y="2005014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Hotel Vika Atrium</a:t>
          </a:r>
          <a:endParaRPr lang="en-US" sz="2400" kern="1200"/>
        </a:p>
      </dsp:txBody>
      <dsp:txXfrm>
        <a:off x="0" y="2005014"/>
        <a:ext cx="5469466" cy="500580"/>
      </dsp:txXfrm>
    </dsp:sp>
    <dsp:sp modelId="{2D6E4748-BEC5-0B46-8F91-4FFD162D1468}">
      <dsp:nvSpPr>
        <dsp:cNvPr id="0" name=""/>
        <dsp:cNvSpPr/>
      </dsp:nvSpPr>
      <dsp:spPr>
        <a:xfrm>
          <a:off x="0" y="2505595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1790C-98CB-4F47-B8A7-9328D187CA0D}">
      <dsp:nvSpPr>
        <dsp:cNvPr id="0" name=""/>
        <dsp:cNvSpPr/>
      </dsp:nvSpPr>
      <dsp:spPr>
        <a:xfrm>
          <a:off x="0" y="2505595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Hotel Rosenkrantz Oslo</a:t>
          </a:r>
          <a:endParaRPr lang="en-US" sz="2400" kern="1200"/>
        </a:p>
      </dsp:txBody>
      <dsp:txXfrm>
        <a:off x="0" y="2505595"/>
        <a:ext cx="5469466" cy="500580"/>
      </dsp:txXfrm>
    </dsp:sp>
    <dsp:sp modelId="{9EF55D36-C913-9A43-A519-7E4BE4312681}">
      <dsp:nvSpPr>
        <dsp:cNvPr id="0" name=""/>
        <dsp:cNvSpPr/>
      </dsp:nvSpPr>
      <dsp:spPr>
        <a:xfrm>
          <a:off x="0" y="3006175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9877A-09A2-1046-B33F-D6E421368EBA}">
      <dsp:nvSpPr>
        <dsp:cNvPr id="0" name=""/>
        <dsp:cNvSpPr/>
      </dsp:nvSpPr>
      <dsp:spPr>
        <a:xfrm>
          <a:off x="0" y="3006175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Grunerlokka</a:t>
          </a:r>
          <a:endParaRPr lang="en-US" sz="2400" kern="1200"/>
        </a:p>
      </dsp:txBody>
      <dsp:txXfrm>
        <a:off x="0" y="3006175"/>
        <a:ext cx="5469466" cy="500580"/>
      </dsp:txXfrm>
    </dsp:sp>
    <dsp:sp modelId="{4E51A4CB-B641-B245-B5ED-5E58D09FBCDD}">
      <dsp:nvSpPr>
        <dsp:cNvPr id="0" name=""/>
        <dsp:cNvSpPr/>
      </dsp:nvSpPr>
      <dsp:spPr>
        <a:xfrm>
          <a:off x="0" y="3506756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36ACF-6CEF-244B-AAD0-3C8028366EBD}">
      <dsp:nvSpPr>
        <dsp:cNvPr id="0" name=""/>
        <dsp:cNvSpPr/>
      </dsp:nvSpPr>
      <dsp:spPr>
        <a:xfrm>
          <a:off x="0" y="3506756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Akershus Fortress</a:t>
          </a:r>
          <a:endParaRPr lang="en-US" sz="2400" kern="1200"/>
        </a:p>
      </dsp:txBody>
      <dsp:txXfrm>
        <a:off x="0" y="3506756"/>
        <a:ext cx="5469466" cy="500580"/>
      </dsp:txXfrm>
    </dsp:sp>
    <dsp:sp modelId="{5A2BB1F3-2DD2-2842-8F72-FC3E7D5873AB}">
      <dsp:nvSpPr>
        <dsp:cNvPr id="0" name=""/>
        <dsp:cNvSpPr/>
      </dsp:nvSpPr>
      <dsp:spPr>
        <a:xfrm>
          <a:off x="0" y="4007337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4842-3CB9-274E-B03D-20F7BA2F7D75}">
      <dsp:nvSpPr>
        <dsp:cNvPr id="0" name=""/>
        <dsp:cNvSpPr/>
      </dsp:nvSpPr>
      <dsp:spPr>
        <a:xfrm>
          <a:off x="0" y="4007337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Fjoka Ostbanehalle</a:t>
          </a:r>
          <a:endParaRPr lang="en-US" sz="2400" kern="1200"/>
        </a:p>
      </dsp:txBody>
      <dsp:txXfrm>
        <a:off x="0" y="4007337"/>
        <a:ext cx="5469466" cy="500580"/>
      </dsp:txXfrm>
    </dsp:sp>
    <dsp:sp modelId="{8335290C-D3E4-234B-BF25-A62F57A2ADDA}">
      <dsp:nvSpPr>
        <dsp:cNvPr id="0" name=""/>
        <dsp:cNvSpPr/>
      </dsp:nvSpPr>
      <dsp:spPr>
        <a:xfrm>
          <a:off x="0" y="4507918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C8C7D-D693-B546-8A69-16735424703F}">
      <dsp:nvSpPr>
        <dsp:cNvPr id="0" name=""/>
        <dsp:cNvSpPr/>
      </dsp:nvSpPr>
      <dsp:spPr>
        <a:xfrm>
          <a:off x="0" y="4507918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Oslofjord</a:t>
          </a:r>
          <a:endParaRPr lang="en-US" sz="2400" kern="1200"/>
        </a:p>
      </dsp:txBody>
      <dsp:txXfrm>
        <a:off x="0" y="4507918"/>
        <a:ext cx="5469466" cy="500580"/>
      </dsp:txXfrm>
    </dsp:sp>
    <dsp:sp modelId="{BB530BE8-9BC0-894C-9752-C363BC7DD246}">
      <dsp:nvSpPr>
        <dsp:cNvPr id="0" name=""/>
        <dsp:cNvSpPr/>
      </dsp:nvSpPr>
      <dsp:spPr>
        <a:xfrm>
          <a:off x="0" y="5008498"/>
          <a:ext cx="54694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B406F-3B1C-D849-B4FC-CC372E4FB191}">
      <dsp:nvSpPr>
        <dsp:cNvPr id="0" name=""/>
        <dsp:cNvSpPr/>
      </dsp:nvSpPr>
      <dsp:spPr>
        <a:xfrm>
          <a:off x="0" y="5008498"/>
          <a:ext cx="5469466" cy="500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Hotel The Thief</a:t>
          </a:r>
          <a:endParaRPr lang="en-US" sz="2400" kern="1200"/>
        </a:p>
      </dsp:txBody>
      <dsp:txXfrm>
        <a:off x="0" y="5008498"/>
        <a:ext cx="5469466" cy="500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3AFEB26D-A50A-4B2B-9797-83B37418B1B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8EB69E5-4294-43F4-ABA7-D73280BE05D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27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C2F6E-793A-9D47-81F3-D3083E606F5D}" type="datetimeFigureOut">
              <a:rPr lang="nl-NL" smtClean="0"/>
              <a:t>21-05-2025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4A5C6-3CF6-D641-A86F-02ED2F29D7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59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Kind fiscaal ten laste max 7290€</a:t>
            </a:r>
          </a:p>
          <a:p>
            <a:r>
              <a:rPr lang="nl-NL" dirty="0"/>
              <a:t>714,4*4= 2857,6€</a:t>
            </a:r>
          </a:p>
          <a:p>
            <a:r>
              <a:rPr lang="nl-NL" dirty="0"/>
              <a:t>714,4*6= 4286,4€</a:t>
            </a:r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fin.belgium.be</a:t>
            </a:r>
            <a:r>
              <a:rPr lang="nl-NL" dirty="0"/>
              <a:t>/nl/particulieren/belastingaangifte/persoonlijke-situatie/personen-ten-laste/</a:t>
            </a:r>
            <a:r>
              <a:rPr lang="nl-NL" dirty="0" err="1"/>
              <a:t>nettobestaansmiddelen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4A5C6-3CF6-D641-A86F-02ED2F29D7B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78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2994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01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36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90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656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786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232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3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70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896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59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B14C4D-D6BC-4750-8BB5-4DFE0F3DB51F}" type="datetimeFigureOut">
              <a:rPr lang="nl-BE" smtClean="0"/>
              <a:t>21/05/2025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0471E46-6D2A-4453-94EC-C4464B8B112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695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pp.akov.be/pls/pakov/f?p=VLAAMSE_KWALIFICATIESTRUCTUUR:BEROEPSKWALIFICATIE::::1020:P1020_BK_DOSSIER_ID,P1020_HEEFT_DEELKWALIFICATIES:3165,NE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vlaanderen.be/lerenden-uit-het-onderwijs-opleiden-op-de-werkplek/overeenkomsten/overeenkomst-van-alternerende-opleiding/leervergoeding-in-duaal-en-alternerend-leren#sb-leervergoeding-secundair-onderwijs-oao-caff94b0-9c48-49e3-82ef-233cc31361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BB8545F3-3E19-4640-B994-7C33483C6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15067" r="25042"/>
          <a:stretch/>
        </p:blipFill>
        <p:spPr bwMode="auto">
          <a:xfrm>
            <a:off x="1380344" y="0"/>
            <a:ext cx="2543033" cy="56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eca Forma">
            <a:extLst>
              <a:ext uri="{FF2B5EF4-FFF2-40B4-BE49-F238E27FC236}">
                <a16:creationId xmlns:a16="http://schemas.microsoft.com/office/drawing/2014/main" id="{64D7B8AB-1C8A-421F-8C9C-AEA7030C6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r="25272"/>
          <a:stretch/>
        </p:blipFill>
        <p:spPr bwMode="auto">
          <a:xfrm>
            <a:off x="8110330" y="0"/>
            <a:ext cx="3326296" cy="41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uaal leren in de horeca">
            <a:extLst>
              <a:ext uri="{FF2B5EF4-FFF2-40B4-BE49-F238E27FC236}">
                <a16:creationId xmlns:a16="http://schemas.microsoft.com/office/drawing/2014/main" id="{CA53806A-6F76-40A7-989A-5810B8E1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30" y="3947491"/>
            <a:ext cx="3326296" cy="29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mpersand Symbol Isolated On White Stock Vector - Illustration of glyph,  retro: 135441832">
            <a:extLst>
              <a:ext uri="{FF2B5EF4-FFF2-40B4-BE49-F238E27FC236}">
                <a16:creationId xmlns:a16="http://schemas.microsoft.com/office/drawing/2014/main" id="{2E2250A8-46DC-4B7B-A5EA-4FEA0153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24636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K Ter Duinen - YouTube">
            <a:extLst>
              <a:ext uri="{FF2B5EF4-FFF2-40B4-BE49-F238E27FC236}">
                <a16:creationId xmlns:a16="http://schemas.microsoft.com/office/drawing/2014/main" id="{ADECC29F-4C34-4A17-BFB6-A8E4BBE8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43" y="4314967"/>
            <a:ext cx="2543033" cy="25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305AE94-C373-475B-8CDC-816BA584B3D8}"/>
              </a:ext>
            </a:extLst>
          </p:cNvPr>
          <p:cNvSpPr txBox="1"/>
          <p:nvPr/>
        </p:nvSpPr>
        <p:spPr>
          <a:xfrm>
            <a:off x="3923376" y="1617371"/>
            <a:ext cx="4186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Duaal</a:t>
            </a:r>
            <a:r>
              <a:rPr lang="nl-NL" sz="3600" b="1" dirty="0">
                <a:latin typeface="Century Gothic" panose="020B0502020202020204" pitchFamily="34" charset="0"/>
              </a:rPr>
              <a:t> Hotelreceptionist </a:t>
            </a:r>
            <a:endParaRPr lang="nl-BE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7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3346174" cy="732183"/>
          </a:xfr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3399"/>
                </a:solidFill>
              </a:rPr>
              <a:t>1. De school	</a:t>
            </a:r>
          </a:p>
        </p:txBody>
      </p:sp>
      <p:pic>
        <p:nvPicPr>
          <p:cNvPr id="5" name="Afbeelding 4" descr="logo sch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17" y="3911970"/>
            <a:ext cx="4255332" cy="2831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ome | Hotelschool Ter Duinen">
            <a:extLst>
              <a:ext uri="{FF2B5EF4-FFF2-40B4-BE49-F238E27FC236}">
                <a16:creationId xmlns:a16="http://schemas.microsoft.com/office/drawing/2014/main" id="{986697C6-DC01-4452-8449-01304607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66" y="2212031"/>
            <a:ext cx="4323137" cy="1216969"/>
          </a:xfrm>
          <a:prstGeom prst="rect">
            <a:avLst/>
          </a:prstGeom>
          <a:noFill/>
        </p:spPr>
      </p:pic>
      <p:pic>
        <p:nvPicPr>
          <p:cNvPr id="18436" name="Picture 4" descr="Hotelschool Koksijde Ter Duinen - Meersmaak">
            <a:extLst>
              <a:ext uri="{FF2B5EF4-FFF2-40B4-BE49-F238E27FC236}">
                <a16:creationId xmlns:a16="http://schemas.microsoft.com/office/drawing/2014/main" id="{53C69A85-E01B-4EE1-A22E-13C11BC0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77" y="3911970"/>
            <a:ext cx="4247596" cy="283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D40EFF3F-7A5F-4632-9D53-740D167DF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8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0798" y="332776"/>
            <a:ext cx="4146607" cy="700894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b="1" u="sng" dirty="0">
                <a:solidFill>
                  <a:srgbClr val="FF3399"/>
                </a:solidFill>
              </a:rPr>
              <a:t>1.1 Lessentabel</a:t>
            </a:r>
          </a:p>
        </p:txBody>
      </p:sp>
      <p:graphicFrame>
        <p:nvGraphicFramePr>
          <p:cNvPr id="25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563532"/>
              </p:ext>
            </p:extLst>
          </p:nvPr>
        </p:nvGraphicFramePr>
        <p:xfrm>
          <a:off x="1391056" y="1438670"/>
          <a:ext cx="6096422" cy="43627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615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574">
                <a:tc>
                  <a:txBody>
                    <a:bodyPr/>
                    <a:lstStyle/>
                    <a:p>
                      <a:endParaRPr lang="nl-BE" sz="2400" dirty="0"/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nl-BE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Aantal uren</a:t>
                      </a:r>
                      <a:endParaRPr lang="nl-BE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Algemene vakken</a:t>
                      </a:r>
                      <a:endParaRPr lang="nl-BE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endParaRPr lang="nl-BE" sz="2400"/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Century Gothic" panose="020B0502020202020204" pitchFamily="34" charset="0"/>
                        </a:rPr>
                        <a:t>Ethiek in de horeca</a:t>
                      </a:r>
                      <a:endParaRPr lang="nl-BE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Century Gothic" panose="020B0502020202020204" pitchFamily="34" charset="0"/>
                        </a:rPr>
                        <a:t>Engels</a:t>
                      </a:r>
                      <a:endParaRPr lang="nl-BE" sz="2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Century Gothic" panose="020B0502020202020204" pitchFamily="34" charset="0"/>
                        </a:rPr>
                        <a:t>Frans</a:t>
                      </a:r>
                      <a:endParaRPr lang="nl-BE" sz="2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>
                          <a:effectLst/>
                          <a:latin typeface="Century Gothic" panose="020B0502020202020204" pitchFamily="34" charset="0"/>
                        </a:rPr>
                        <a:t>Duits</a:t>
                      </a:r>
                      <a:endParaRPr lang="nl-BE" sz="2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Century Gothic" panose="020B0502020202020204" pitchFamily="34" charset="0"/>
                        </a:rPr>
                        <a:t>Nederlands</a:t>
                      </a:r>
                      <a:endParaRPr lang="nl-BE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Technische vakken</a:t>
                      </a:r>
                      <a:endParaRPr lang="nl-BE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Century Gothic" panose="020B0502020202020204" pitchFamily="34" charset="0"/>
                        </a:rPr>
                        <a:t>Hotelorganisatie en -onthaal</a:t>
                      </a:r>
                      <a:endParaRPr lang="nl-BE" sz="2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Praktische vakken</a:t>
                      </a:r>
                      <a:endParaRPr lang="nl-BE" sz="24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Werkplek (hotel)</a:t>
                      </a:r>
                    </a:p>
                  </a:txBody>
                  <a:tcPr marL="62542" marR="62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2400" b="1" dirty="0">
                          <a:effectLst/>
                          <a:latin typeface="Century Gothic" panose="020B0502020202020204" pitchFamily="34" charset="0"/>
                        </a:rPr>
                        <a:t>23 (60 min)</a:t>
                      </a:r>
                      <a:endParaRPr lang="nl-BE" sz="2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42" marR="6254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10EE3FF3-CEAE-4504-BE10-817D7D73E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7821" y="509167"/>
            <a:ext cx="2543033" cy="701566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nl-BE" b="1" u="sng" dirty="0">
                <a:solidFill>
                  <a:srgbClr val="FF3399"/>
                </a:solidFill>
              </a:rPr>
              <a:t>1.2 Talen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D9827E-F084-462E-99C1-2C691F891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27" r="5308" b="13689"/>
          <a:stretch/>
        </p:blipFill>
        <p:spPr>
          <a:xfrm>
            <a:off x="1179448" y="1799303"/>
            <a:ext cx="2238378" cy="1310858"/>
          </a:xfrm>
          <a:prstGeom prst="rect">
            <a:avLst/>
          </a:prstGeom>
        </p:spPr>
      </p:pic>
      <p:pic>
        <p:nvPicPr>
          <p:cNvPr id="1026" name="Picture 2" descr="Vlag van het Verenigd Koninkrijk - Wikipedia">
            <a:extLst>
              <a:ext uri="{FF2B5EF4-FFF2-40B4-BE49-F238E27FC236}">
                <a16:creationId xmlns:a16="http://schemas.microsoft.com/office/drawing/2014/main" id="{25B5CE6C-BE32-4B17-A200-C6268619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90" y="1769080"/>
            <a:ext cx="2682162" cy="13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0B9AF64-3BEF-4832-9D2A-2647CDD9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116" y="1781156"/>
            <a:ext cx="2238378" cy="134302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DC1F7AE-708A-4977-929E-6B1889A61B3A}"/>
              </a:ext>
            </a:extLst>
          </p:cNvPr>
          <p:cNvSpPr/>
          <p:nvPr/>
        </p:nvSpPr>
        <p:spPr>
          <a:xfrm>
            <a:off x="1052013" y="5614742"/>
            <a:ext cx="3348307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850049CF-32E4-4C5B-85F0-C160E2F2A31E}"/>
              </a:ext>
            </a:extLst>
          </p:cNvPr>
          <p:cNvSpPr/>
          <p:nvPr/>
        </p:nvSpPr>
        <p:spPr>
          <a:xfrm>
            <a:off x="3326764" y="5856412"/>
            <a:ext cx="3011209" cy="2942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BFA7D2D-FD7C-4082-90AA-27412EA38DD7}"/>
              </a:ext>
            </a:extLst>
          </p:cNvPr>
          <p:cNvSpPr txBox="1"/>
          <p:nvPr/>
        </p:nvSpPr>
        <p:spPr>
          <a:xfrm>
            <a:off x="1634357" y="3698731"/>
            <a:ext cx="4421460" cy="2618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342900" lvl="0" indent="-342900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BE" sz="2400" kern="1200" dirty="0">
                <a:latin typeface="Century Gothic" panose="020B0502020202020204" pitchFamily="34" charset="0"/>
              </a:rPr>
              <a:t>Woordenschat</a:t>
            </a:r>
          </a:p>
          <a:p>
            <a:pPr marL="342900" lvl="0" indent="-342900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Century Gothic" panose="020B0502020202020204" pitchFamily="34" charset="0"/>
              </a:rPr>
              <a:t>G</a:t>
            </a:r>
            <a:r>
              <a:rPr lang="nl-BE" sz="2400" dirty="0" err="1">
                <a:latin typeface="Century Gothic" panose="020B0502020202020204" pitchFamily="34" charset="0"/>
              </a:rPr>
              <a:t>rammatica</a:t>
            </a:r>
            <a:endParaRPr lang="nl-BE" sz="2400" dirty="0">
              <a:latin typeface="Century Gothic" panose="020B0502020202020204" pitchFamily="34" charset="0"/>
            </a:endParaRPr>
          </a:p>
          <a:p>
            <a:pPr marL="342900" lvl="0" indent="-342900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NL" sz="2400" kern="1200" dirty="0">
                <a:latin typeface="Century Gothic" panose="020B0502020202020204" pitchFamily="34" charset="0"/>
              </a:rPr>
              <a:t>S</a:t>
            </a:r>
            <a:r>
              <a:rPr lang="nl-BE" sz="2400" kern="1200" dirty="0" err="1">
                <a:latin typeface="Century Gothic" panose="020B0502020202020204" pitchFamily="34" charset="0"/>
              </a:rPr>
              <a:t>chrijven</a:t>
            </a:r>
            <a:endParaRPr lang="nl-BE" sz="2400" kern="1200" dirty="0">
              <a:latin typeface="Century Gothic" panose="020B0502020202020204" pitchFamily="34" charset="0"/>
            </a:endParaRPr>
          </a:p>
          <a:p>
            <a:pPr marL="342900" lvl="0" indent="-342900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Century Gothic" panose="020B0502020202020204" pitchFamily="34" charset="0"/>
              </a:rPr>
              <a:t>S</a:t>
            </a:r>
            <a:r>
              <a:rPr lang="nl-BE" sz="2400" dirty="0">
                <a:latin typeface="Century Gothic" panose="020B0502020202020204" pitchFamily="34" charset="0"/>
              </a:rPr>
              <a:t>preken en begrijpen</a:t>
            </a:r>
            <a:endParaRPr lang="nl-BE" sz="2400" kern="1200" dirty="0">
              <a:latin typeface="Century Gothic" panose="020B0502020202020204" pitchFamily="34" charset="0"/>
            </a:endParaRPr>
          </a:p>
          <a:p>
            <a:pPr marL="342900" lvl="0" indent="-342900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nl-BE" sz="2400" kern="1200" dirty="0">
              <a:latin typeface="Century Gothic" panose="020B0502020202020204" pitchFamily="34" charset="0"/>
            </a:endParaRPr>
          </a:p>
          <a:p>
            <a:pPr marL="342900" lvl="0" indent="-342900" algn="ctr" defTabSz="9779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n-US" sz="2400" kern="1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C25D1389-5187-4C95-B175-479271CBA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6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2020529" cy="7239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b="1" u="sng" dirty="0">
                <a:solidFill>
                  <a:srgbClr val="FF3399"/>
                </a:solidFill>
              </a:rPr>
              <a:t>1.3 HO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8582" y="821608"/>
            <a:ext cx="4958862" cy="72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latin typeface="Century Gothic" panose="020B0502020202020204" pitchFamily="34" charset="0"/>
              </a:rPr>
              <a:t>= hotelorganisatie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E817AB-E964-4A72-BEC7-91159B3E0661}"/>
              </a:ext>
            </a:extLst>
          </p:cNvPr>
          <p:cNvSpPr txBox="1"/>
          <p:nvPr/>
        </p:nvSpPr>
        <p:spPr>
          <a:xfrm>
            <a:off x="1371601" y="1681315"/>
            <a:ext cx="78018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Century Gothic" panose="020B0502020202020204" pitchFamily="34" charset="0"/>
              </a:rPr>
              <a:t>Zoveel mogelijk wordt dit gelinkt aan de werkplek.</a:t>
            </a:r>
          </a:p>
          <a:p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400" b="1" u="sng" dirty="0">
                <a:latin typeface="Century Gothic" panose="020B0502020202020204" pitchFamily="34" charset="0"/>
              </a:rPr>
              <a:t>Voorbeeld</a:t>
            </a:r>
            <a:r>
              <a:rPr lang="nl-NL" sz="2000" dirty="0">
                <a:latin typeface="Century Gothic" panose="020B0502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</a:rPr>
              <a:t>Arrangement leren opstellen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</a:rPr>
              <a:t>Folder maken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</a:rPr>
              <a:t>Uitwerken opstarting hotel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</a:rPr>
              <a:t>Gastensoorten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sz="2000" dirty="0">
              <a:latin typeface="Century Gothic" panose="020B0502020202020204" pitchFamily="34" charset="0"/>
            </a:endParaRPr>
          </a:p>
          <a:p>
            <a:endParaRPr lang="nl-NL" sz="2000" dirty="0">
              <a:latin typeface="Century Gothic" panose="020B0502020202020204" pitchFamily="34" charset="0"/>
            </a:endParaRPr>
          </a:p>
          <a:p>
            <a:endParaRPr lang="nl-BE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9DEF5D83-2F41-477E-8837-C52255270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41245"/>
            <a:ext cx="3558209" cy="723900"/>
          </a:xfr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nl-BE" dirty="0">
                <a:solidFill>
                  <a:srgbClr val="FF3399"/>
                </a:solidFill>
              </a:rPr>
              <a:t>2. De werkplek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1218018"/>
            <a:ext cx="8582167" cy="11969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latin typeface="Century Gothic" panose="020B0502020202020204" pitchFamily="34" charset="0"/>
              </a:rPr>
              <a:t> Hotel met </a:t>
            </a:r>
            <a:r>
              <a:rPr lang="nl-BE" sz="2400" b="1" dirty="0">
                <a:latin typeface="Century Gothic" panose="020B0502020202020204" pitchFamily="34" charset="0"/>
              </a:rPr>
              <a:t>veelzijdige receptie </a:t>
            </a:r>
            <a:r>
              <a:rPr lang="nl-BE" sz="2400" dirty="0">
                <a:latin typeface="Century Gothic" panose="020B0502020202020204" pitchFamily="34" charset="0"/>
              </a:rPr>
              <a:t>werkzaamheden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latin typeface="Century Gothic" panose="020B0502020202020204" pitchFamily="34" charset="0"/>
              </a:rPr>
              <a:t> Hotel met </a:t>
            </a:r>
            <a:r>
              <a:rPr lang="nl-BE" sz="2400" b="1" dirty="0">
                <a:latin typeface="Century Gothic" panose="020B0502020202020204" pitchFamily="34" charset="0"/>
              </a:rPr>
              <a:t>expertise</a:t>
            </a:r>
            <a:r>
              <a:rPr lang="nl-BE" sz="2400" dirty="0">
                <a:latin typeface="Century Gothic" panose="020B0502020202020204" pitchFamily="34" charset="0"/>
              </a:rPr>
              <a:t> in het </a:t>
            </a:r>
            <a:r>
              <a:rPr lang="nl-BE" sz="2400" b="1" dirty="0">
                <a:latin typeface="Century Gothic" panose="020B0502020202020204" pitchFamily="34" charset="0"/>
              </a:rPr>
              <a:t>opleiden van medewerkers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>
                <a:latin typeface="Century Gothic" panose="020B0502020202020204" pitchFamily="34" charset="0"/>
              </a:rPr>
              <a:t>Hotel is </a:t>
            </a:r>
            <a:r>
              <a:rPr lang="nl-BE" sz="2400" b="1" dirty="0">
                <a:latin typeface="Century Gothic" panose="020B0502020202020204" pitchFamily="34" charset="0"/>
              </a:rPr>
              <a:t>erkend </a:t>
            </a:r>
            <a:r>
              <a:rPr lang="nl-BE" sz="2400" dirty="0">
                <a:latin typeface="Century Gothic" panose="020B0502020202020204" pitchFamily="34" charset="0"/>
              </a:rPr>
              <a:t>door</a:t>
            </a:r>
            <a:r>
              <a:rPr lang="nl-BE" sz="2400" b="1" dirty="0">
                <a:latin typeface="Century Gothic" panose="020B0502020202020204" pitchFamily="34" charset="0"/>
              </a:rPr>
              <a:t> Horecaforma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5C1F119-65EF-4CB3-AD95-6998D8D3206E}"/>
              </a:ext>
            </a:extLst>
          </p:cNvPr>
          <p:cNvSpPr txBox="1">
            <a:spLocks/>
          </p:cNvSpPr>
          <p:nvPr/>
        </p:nvSpPr>
        <p:spPr>
          <a:xfrm>
            <a:off x="1206026" y="2855418"/>
            <a:ext cx="5199690" cy="221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err="1">
                <a:latin typeface="Century Gothic" panose="020B0502020202020204" pitchFamily="34" charset="0"/>
              </a:rPr>
              <a:t>Martin’s</a:t>
            </a:r>
            <a:r>
              <a:rPr lang="nl-NL" b="1" dirty="0">
                <a:latin typeface="Century Gothic" panose="020B0502020202020204" pitchFamily="34" charset="0"/>
              </a:rPr>
              <a:t> hotels </a:t>
            </a:r>
          </a:p>
          <a:p>
            <a:r>
              <a:rPr lang="nl-NL" b="1" dirty="0" err="1">
                <a:latin typeface="Century Gothic" panose="020B0502020202020204" pitchFamily="34" charset="0"/>
              </a:rPr>
              <a:t>Sheraton</a:t>
            </a:r>
            <a:r>
              <a:rPr lang="nl-NL" b="1" dirty="0">
                <a:latin typeface="Century Gothic" panose="020B0502020202020204" pitchFamily="34" charset="0"/>
              </a:rPr>
              <a:t> Brussels Airport</a:t>
            </a:r>
          </a:p>
          <a:p>
            <a:r>
              <a:rPr lang="nl-NL" b="1" dirty="0" err="1">
                <a:latin typeface="Century Gothic" panose="020B0502020202020204" pitchFamily="34" charset="0"/>
              </a:rPr>
              <a:t>InterContinentals</a:t>
            </a:r>
            <a:r>
              <a:rPr lang="nl-NL" b="1" dirty="0">
                <a:latin typeface="Century Gothic" panose="020B0502020202020204" pitchFamily="34" charset="0"/>
              </a:rPr>
              <a:t> Hotels Group</a:t>
            </a:r>
          </a:p>
          <a:p>
            <a:r>
              <a:rPr lang="nl-NL" b="1" dirty="0">
                <a:latin typeface="Century Gothic" panose="020B0502020202020204" pitchFamily="34" charset="0"/>
              </a:rPr>
              <a:t>Accor</a:t>
            </a:r>
          </a:p>
        </p:txBody>
      </p:sp>
      <p:pic>
        <p:nvPicPr>
          <p:cNvPr id="6" name="Afbeelding 5" descr="accor.png">
            <a:extLst>
              <a:ext uri="{FF2B5EF4-FFF2-40B4-BE49-F238E27FC236}">
                <a16:creationId xmlns:a16="http://schemas.microsoft.com/office/drawing/2014/main" id="{CB36DB8E-8CFA-43F9-9AB8-21C013349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8" y="4486126"/>
            <a:ext cx="5983717" cy="225757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7" name="Afbeelding 6" descr="kh.jpg">
            <a:extLst>
              <a:ext uri="{FF2B5EF4-FFF2-40B4-BE49-F238E27FC236}">
                <a16:creationId xmlns:a16="http://schemas.microsoft.com/office/drawing/2014/main" id="{300EA483-B5BE-4DA6-B629-1C96F1D5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3" y="2414938"/>
            <a:ext cx="1870628" cy="187062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8" name="Afbeelding 7" descr="sheraton.jpg">
            <a:extLst>
              <a:ext uri="{FF2B5EF4-FFF2-40B4-BE49-F238E27FC236}">
                <a16:creationId xmlns:a16="http://schemas.microsoft.com/office/drawing/2014/main" id="{CFF556B6-04F3-4332-A11A-9E3FB9DE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3" y="4486126"/>
            <a:ext cx="3361826" cy="2257574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437D050C-4993-44DB-8B01-D3F61227C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BD96B77-A6C3-4AF3-943E-27BE1BC12FD5}"/>
              </a:ext>
            </a:extLst>
          </p:cNvPr>
          <p:cNvSpPr txBox="1">
            <a:spLocks/>
          </p:cNvSpPr>
          <p:nvPr/>
        </p:nvSpPr>
        <p:spPr>
          <a:xfrm>
            <a:off x="1066800" y="2306426"/>
            <a:ext cx="4923170" cy="6958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b="1" u="sng" dirty="0">
                <a:solidFill>
                  <a:srgbClr val="FF3399"/>
                </a:solidFill>
              </a:rPr>
              <a:t>2.1 Voorbeelden</a:t>
            </a:r>
          </a:p>
        </p:txBody>
      </p:sp>
    </p:spTree>
    <p:extLst>
      <p:ext uri="{BB962C8B-B14F-4D97-AF65-F5344CB8AC3E}">
        <p14:creationId xmlns:p14="http://schemas.microsoft.com/office/powerpoint/2010/main" val="25499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12385" y="508605"/>
            <a:ext cx="5807760" cy="4474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C-hotels </a:t>
            </a:r>
            <a:r>
              <a:rPr lang="mr-IN" b="1" dirty="0">
                <a:latin typeface="Century Gothic" panose="020B0502020202020204" pitchFamily="34" charset="0"/>
              </a:rPr>
              <a:t>–</a:t>
            </a:r>
            <a:r>
              <a:rPr lang="nl-NL" b="1" dirty="0">
                <a:latin typeface="Century Gothic" panose="020B0502020202020204" pitchFamily="34" charset="0"/>
              </a:rPr>
              <a:t> Oostende</a:t>
            </a:r>
          </a:p>
          <a:p>
            <a:pPr>
              <a:lnSpc>
                <a:spcPct val="90000"/>
              </a:lnSpc>
            </a:pPr>
            <a:r>
              <a:rPr lang="nl-NL" b="1" dirty="0">
                <a:solidFill>
                  <a:schemeClr val="tx1"/>
                </a:solidFill>
                <a:latin typeface="Century Gothic" panose="020B0502020202020204" pitchFamily="34" charset="0"/>
              </a:rPr>
              <a:t>Ibis </a:t>
            </a:r>
            <a:r>
              <a:rPr lang="nl-NL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Styles</a:t>
            </a:r>
            <a:r>
              <a:rPr lang="nl-NL" b="1" dirty="0">
                <a:solidFill>
                  <a:schemeClr val="tx1"/>
                </a:solidFill>
                <a:latin typeface="Century Gothic" panose="020B0502020202020204" pitchFamily="34" charset="0"/>
              </a:rPr>
              <a:t> - Kortrijk</a:t>
            </a:r>
          </a:p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Hotel Marriott </a:t>
            </a:r>
            <a:r>
              <a:rPr lang="mr-IN" b="1" dirty="0">
                <a:latin typeface="Century Gothic" panose="020B0502020202020204" pitchFamily="34" charset="0"/>
              </a:rPr>
              <a:t>–</a:t>
            </a:r>
            <a:r>
              <a:rPr lang="nl-NL" b="1" dirty="0">
                <a:latin typeface="Century Gothic" panose="020B0502020202020204" pitchFamily="34" charset="0"/>
              </a:rPr>
              <a:t> Gent</a:t>
            </a:r>
          </a:p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Hotel </a:t>
            </a:r>
            <a:r>
              <a:rPr lang="nl-NL" b="1" dirty="0" err="1">
                <a:latin typeface="Century Gothic" panose="020B0502020202020204" pitchFamily="34" charset="0"/>
              </a:rPr>
              <a:t>Dukes</a:t>
            </a:r>
            <a:r>
              <a:rPr lang="nl-NL" b="1" dirty="0">
                <a:latin typeface="Century Gothic" panose="020B0502020202020204" pitchFamily="34" charset="0"/>
              </a:rPr>
              <a:t>’ </a:t>
            </a:r>
            <a:r>
              <a:rPr lang="nl-NL" b="1" dirty="0" err="1">
                <a:latin typeface="Century Gothic" panose="020B0502020202020204" pitchFamily="34" charset="0"/>
              </a:rPr>
              <a:t>Palace</a:t>
            </a:r>
            <a:r>
              <a:rPr lang="nl-NL" b="1" dirty="0">
                <a:latin typeface="Century Gothic" panose="020B0502020202020204" pitchFamily="34" charset="0"/>
              </a:rPr>
              <a:t> </a:t>
            </a:r>
            <a:r>
              <a:rPr lang="mr-IN" b="1" dirty="0">
                <a:latin typeface="Century Gothic" panose="020B0502020202020204" pitchFamily="34" charset="0"/>
              </a:rPr>
              <a:t>–</a:t>
            </a:r>
            <a:r>
              <a:rPr lang="nl-NL" b="1" dirty="0">
                <a:latin typeface="Century Gothic" panose="020B0502020202020204" pitchFamily="34" charset="0"/>
              </a:rPr>
              <a:t> Brugge</a:t>
            </a:r>
          </a:p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Indigo </a:t>
            </a:r>
            <a:r>
              <a:rPr lang="nl-NL" b="1" dirty="0" err="1">
                <a:latin typeface="Century Gothic" panose="020B0502020202020204" pitchFamily="34" charset="0"/>
              </a:rPr>
              <a:t>Antwerp</a:t>
            </a:r>
            <a:r>
              <a:rPr lang="nl-NL" b="1" dirty="0">
                <a:latin typeface="Century Gothic" panose="020B0502020202020204" pitchFamily="34" charset="0"/>
              </a:rPr>
              <a:t> </a:t>
            </a:r>
            <a:r>
              <a:rPr lang="mr-IN" b="1" dirty="0">
                <a:latin typeface="Century Gothic" panose="020B0502020202020204" pitchFamily="34" charset="0"/>
              </a:rPr>
              <a:t>–</a:t>
            </a:r>
            <a:r>
              <a:rPr lang="nl-NL" b="1" dirty="0">
                <a:latin typeface="Century Gothic" panose="020B0502020202020204" pitchFamily="34" charset="0"/>
              </a:rPr>
              <a:t> Antwerpen</a:t>
            </a:r>
          </a:p>
          <a:p>
            <a:pPr>
              <a:lnSpc>
                <a:spcPct val="90000"/>
              </a:lnSpc>
            </a:pPr>
            <a:r>
              <a:rPr lang="nl-NL" b="1" dirty="0" err="1">
                <a:latin typeface="Century Gothic" panose="020B0502020202020204" pitchFamily="34" charset="0"/>
              </a:rPr>
              <a:t>Sapphire</a:t>
            </a:r>
            <a:r>
              <a:rPr lang="nl-NL" b="1" dirty="0">
                <a:latin typeface="Century Gothic" panose="020B0502020202020204" pitchFamily="34" charset="0"/>
              </a:rPr>
              <a:t> House - Antwerpen</a:t>
            </a:r>
          </a:p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Van der Valk hotel </a:t>
            </a:r>
            <a:r>
              <a:rPr lang="mr-IN" b="1" dirty="0">
                <a:latin typeface="Century Gothic" panose="020B0502020202020204" pitchFamily="34" charset="0"/>
              </a:rPr>
              <a:t>–</a:t>
            </a:r>
            <a:r>
              <a:rPr lang="nl-NL" b="1" dirty="0">
                <a:latin typeface="Century Gothic" panose="020B0502020202020204" pitchFamily="34" charset="0"/>
              </a:rPr>
              <a:t> Gent</a:t>
            </a:r>
          </a:p>
          <a:p>
            <a:pPr>
              <a:lnSpc>
                <a:spcPct val="90000"/>
              </a:lnSpc>
            </a:pPr>
            <a:r>
              <a:rPr lang="nl-NL" b="1" dirty="0" err="1">
                <a:latin typeface="Century Gothic" panose="020B0502020202020204" pitchFamily="34" charset="0"/>
              </a:rPr>
              <a:t>Voco</a:t>
            </a:r>
            <a:r>
              <a:rPr lang="nl-NL" b="1" dirty="0">
                <a:latin typeface="Century Gothic" panose="020B0502020202020204" pitchFamily="34" charset="0"/>
              </a:rPr>
              <a:t> - Vilvoorde</a:t>
            </a:r>
          </a:p>
          <a:p>
            <a:pPr>
              <a:lnSpc>
                <a:spcPct val="90000"/>
              </a:lnSpc>
            </a:pPr>
            <a:r>
              <a:rPr lang="nl-NL" b="1" dirty="0" err="1">
                <a:latin typeface="Century Gothic" panose="020B0502020202020204" pitchFamily="34" charset="0"/>
              </a:rPr>
              <a:t>Pillows</a:t>
            </a:r>
            <a:r>
              <a:rPr lang="nl-NL" b="1" dirty="0">
                <a:latin typeface="Century Gothic" panose="020B0502020202020204" pitchFamily="34" charset="0"/>
              </a:rPr>
              <a:t> City – Brussel</a:t>
            </a:r>
          </a:p>
          <a:p>
            <a:pPr>
              <a:lnSpc>
                <a:spcPct val="90000"/>
              </a:lnSpc>
            </a:pPr>
            <a:r>
              <a:rPr lang="nl-NL" b="1" dirty="0">
                <a:latin typeface="Century Gothic" panose="020B0502020202020204" pitchFamily="34" charset="0"/>
              </a:rPr>
              <a:t>Prem </a:t>
            </a:r>
            <a:r>
              <a:rPr lang="nl-NL" b="1" dirty="0" err="1">
                <a:latin typeface="Century Gothic" panose="020B0502020202020204" pitchFamily="34" charset="0"/>
              </a:rPr>
              <a:t>group</a:t>
            </a:r>
            <a:r>
              <a:rPr lang="nl-NL" b="1">
                <a:latin typeface="Century Gothic" panose="020B0502020202020204" pitchFamily="34" charset="0"/>
              </a:rPr>
              <a:t> Belgium</a:t>
            </a:r>
            <a:endParaRPr lang="nl-NL" b="1" dirty="0">
              <a:latin typeface="Century Gothic" panose="020B0502020202020204" pitchFamily="34" charset="0"/>
            </a:endParaRPr>
          </a:p>
        </p:txBody>
      </p:sp>
      <p:pic>
        <p:nvPicPr>
          <p:cNvPr id="4" name="Afbeelding 3" descr="androme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5" y="4759145"/>
            <a:ext cx="2646074" cy="1984555"/>
          </a:xfrm>
          <a:prstGeom prst="rect">
            <a:avLst/>
          </a:prstGeom>
        </p:spPr>
      </p:pic>
      <p:pic>
        <p:nvPicPr>
          <p:cNvPr id="6" name="Afbeelding 5" descr="van der val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6" y="4716316"/>
            <a:ext cx="3574915" cy="2027383"/>
          </a:xfrm>
          <a:prstGeom prst="rect">
            <a:avLst/>
          </a:prstGeom>
        </p:spPr>
      </p:pic>
      <p:pic>
        <p:nvPicPr>
          <p:cNvPr id="9" name="Afbeelding 8" descr="vaalsbroek_hotelingang_hotelvleugel-original.jpg__1070x786_q85_crop_subsampling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93" y="114300"/>
            <a:ext cx="2935913" cy="2157896"/>
          </a:xfrm>
          <a:prstGeom prst="rect">
            <a:avLst/>
          </a:prstGeom>
        </p:spPr>
      </p:pic>
      <p:pic>
        <p:nvPicPr>
          <p:cNvPr id="7" name="Afbeelding 6" descr="hotel Dukes' Palac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54" y="3629570"/>
            <a:ext cx="2332592" cy="3114130"/>
          </a:xfrm>
          <a:prstGeom prst="rect">
            <a:avLst/>
          </a:prstGeom>
        </p:spPr>
      </p:pic>
      <p:pic>
        <p:nvPicPr>
          <p:cNvPr id="10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8F8B5F9F-B9B5-459C-9A04-7541CE55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3227" y="402021"/>
            <a:ext cx="6211614" cy="7239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BE" sz="3600" b="1" u="sng" dirty="0">
                <a:solidFill>
                  <a:srgbClr val="FF3399"/>
                </a:solidFill>
              </a:rPr>
              <a:t>2.2  Beroepsgerichte vorming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3227" y="1354519"/>
            <a:ext cx="8529145" cy="51014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400" dirty="0">
                <a:latin typeface="Century Gothic" panose="020B0502020202020204" pitchFamily="34" charset="0"/>
              </a:rPr>
              <a:t>Werken in </a:t>
            </a:r>
            <a:r>
              <a:rPr lang="nl-BE" sz="2400" b="1" dirty="0">
                <a:latin typeface="Century Gothic" panose="020B0502020202020204" pitchFamily="34" charset="0"/>
              </a:rPr>
              <a:t>teamverband</a:t>
            </a:r>
            <a:r>
              <a:rPr lang="nl-BE" sz="2400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dirty="0">
                <a:latin typeface="Century Gothic" panose="020B0502020202020204" pitchFamily="34" charset="0"/>
              </a:rPr>
              <a:t>Werken met </a:t>
            </a:r>
            <a:r>
              <a:rPr lang="nl-BE" sz="2400" b="1" dirty="0">
                <a:latin typeface="Century Gothic" panose="020B0502020202020204" pitchFamily="34" charset="0"/>
              </a:rPr>
              <a:t>oog voor veiligheid, milieu, kwaliteit en welzijn,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Doelbewust </a:t>
            </a:r>
            <a:r>
              <a:rPr lang="nl-BE" sz="2400" dirty="0">
                <a:latin typeface="Century Gothic" panose="020B0502020202020204" pitchFamily="34" charset="0"/>
              </a:rPr>
              <a:t>(verantwoordelijk) handelen.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Informeren van gasten </a:t>
            </a:r>
            <a:r>
              <a:rPr lang="nl-BE" sz="2400" dirty="0">
                <a:latin typeface="Century Gothic" panose="020B0502020202020204" pitchFamily="34" charset="0"/>
              </a:rPr>
              <a:t>over de diensten van de organisatie en de reservatieprocedure.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Registreren</a:t>
            </a:r>
            <a:r>
              <a:rPr lang="nl-BE" sz="2400" dirty="0">
                <a:latin typeface="Century Gothic" panose="020B0502020202020204" pitchFamily="34" charset="0"/>
              </a:rPr>
              <a:t> van reservaties, </a:t>
            </a:r>
            <a:r>
              <a:rPr lang="nl-BE" sz="2400" b="1" dirty="0">
                <a:latin typeface="Century Gothic" panose="020B0502020202020204" pitchFamily="34" charset="0"/>
              </a:rPr>
              <a:t>opvolgen</a:t>
            </a:r>
            <a:r>
              <a:rPr lang="nl-BE" sz="2400" dirty="0">
                <a:latin typeface="Century Gothic" panose="020B0502020202020204" pitchFamily="34" charset="0"/>
              </a:rPr>
              <a:t> kamerbezetting en seminarieruimtes.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Verwelkomen</a:t>
            </a:r>
            <a:r>
              <a:rPr lang="nl-BE" sz="2400" dirty="0">
                <a:latin typeface="Century Gothic" panose="020B0502020202020204" pitchFamily="34" charset="0"/>
              </a:rPr>
              <a:t> van de gasten bij aankomst, vervullen van de nodige </a:t>
            </a:r>
            <a:r>
              <a:rPr lang="nl-BE" sz="2400" b="1" dirty="0">
                <a:latin typeface="Century Gothic" panose="020B0502020202020204" pitchFamily="34" charset="0"/>
              </a:rPr>
              <a:t>administratieve formaliteiten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Beantwoorden</a:t>
            </a:r>
            <a:r>
              <a:rPr lang="nl-BE" sz="2400" dirty="0">
                <a:latin typeface="Century Gothic" panose="020B0502020202020204" pitchFamily="34" charset="0"/>
              </a:rPr>
              <a:t> van </a:t>
            </a:r>
            <a:r>
              <a:rPr lang="nl-BE" sz="2400" b="1" dirty="0">
                <a:latin typeface="Century Gothic" panose="020B0502020202020204" pitchFamily="34" charset="0"/>
              </a:rPr>
              <a:t>vragen</a:t>
            </a:r>
            <a:r>
              <a:rPr lang="nl-BE" sz="2400" dirty="0">
                <a:latin typeface="Century Gothic" panose="020B0502020202020204" pitchFamily="34" charset="0"/>
              </a:rPr>
              <a:t> van gasten tijdens het verblijf.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400" b="1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4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BE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00ECE30B-A3C7-4C26-95B9-85769A1CE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72513" y="601060"/>
            <a:ext cx="8750330" cy="59081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Nemen van acties </a:t>
            </a:r>
            <a:r>
              <a:rPr lang="nl-BE" sz="2400" dirty="0">
                <a:latin typeface="Century Gothic" panose="020B0502020202020204" pitchFamily="34" charset="0"/>
              </a:rPr>
              <a:t>bij problemen of klachten van gasten.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Check-out</a:t>
            </a:r>
            <a:r>
              <a:rPr lang="nl-BE" sz="2400" dirty="0">
                <a:latin typeface="Century Gothic" panose="020B0502020202020204" pitchFamily="34" charset="0"/>
              </a:rPr>
              <a:t> afhandelen en </a:t>
            </a:r>
            <a:r>
              <a:rPr lang="nl-BE" sz="2400" b="1" dirty="0">
                <a:latin typeface="Century Gothic" panose="020B0502020202020204" pitchFamily="34" charset="0"/>
              </a:rPr>
              <a:t>afscheid</a:t>
            </a:r>
            <a:r>
              <a:rPr lang="nl-BE" sz="2400" dirty="0">
                <a:latin typeface="Century Gothic" panose="020B0502020202020204" pitchFamily="34" charset="0"/>
              </a:rPr>
              <a:t> </a:t>
            </a:r>
            <a:r>
              <a:rPr lang="nl-BE" sz="2400" b="1" dirty="0">
                <a:latin typeface="Century Gothic" panose="020B0502020202020204" pitchFamily="34" charset="0"/>
              </a:rPr>
              <a:t>nemen</a:t>
            </a:r>
            <a:r>
              <a:rPr lang="nl-BE" sz="2400" dirty="0">
                <a:latin typeface="Century Gothic" panose="020B0502020202020204" pitchFamily="34" charset="0"/>
              </a:rPr>
              <a:t> van gasten.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Zorg dragen voor de kassa</a:t>
            </a:r>
            <a:r>
              <a:rPr lang="nl-BE" sz="2400" dirty="0">
                <a:latin typeface="Century Gothic" panose="020B0502020202020204" pitchFamily="34" charset="0"/>
              </a:rPr>
              <a:t>, afsluiten van de kassa, controleert openstaande rekeningen.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dirty="0">
                <a:latin typeface="Century Gothic" panose="020B0502020202020204" pitchFamily="34" charset="0"/>
              </a:rPr>
              <a:t>Uitvoeren van </a:t>
            </a:r>
            <a:r>
              <a:rPr lang="nl-BE" sz="2400" b="1" dirty="0">
                <a:latin typeface="Century Gothic" panose="020B0502020202020204" pitchFamily="34" charset="0"/>
              </a:rPr>
              <a:t>algemene administratieve taken</a:t>
            </a:r>
            <a:r>
              <a:rPr lang="nl-BE" sz="2400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Begeleiding</a:t>
            </a:r>
            <a:r>
              <a:rPr lang="nl-BE" sz="2400" dirty="0">
                <a:latin typeface="Century Gothic" panose="020B0502020202020204" pitchFamily="34" charset="0"/>
              </a:rPr>
              <a:t> van gasten tijdens de </a:t>
            </a:r>
            <a:r>
              <a:rPr lang="nl-BE" sz="2400" b="1" dirty="0">
                <a:latin typeface="Century Gothic" panose="020B0502020202020204" pitchFamily="34" charset="0"/>
              </a:rPr>
              <a:t>nacht</a:t>
            </a:r>
            <a:r>
              <a:rPr lang="nl-BE" sz="2400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dirty="0">
                <a:latin typeface="Century Gothic" panose="020B0502020202020204" pitchFamily="34" charset="0"/>
              </a:rPr>
              <a:t>Verzorgen van </a:t>
            </a:r>
            <a:r>
              <a:rPr lang="nl-BE" sz="2400" b="1" dirty="0">
                <a:latin typeface="Century Gothic" panose="020B0502020202020204" pitchFamily="34" charset="0"/>
              </a:rPr>
              <a:t>auditwerkzaamheden</a:t>
            </a:r>
            <a:r>
              <a:rPr lang="nl-BE" sz="2400" dirty="0">
                <a:latin typeface="Century Gothic" panose="020B0502020202020204" pitchFamily="34" charset="0"/>
              </a:rPr>
              <a:t> tijdens de nacht.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Voorbereiden</a:t>
            </a:r>
            <a:r>
              <a:rPr lang="nl-BE" sz="2400" dirty="0">
                <a:latin typeface="Century Gothic" panose="020B0502020202020204" pitchFamily="34" charset="0"/>
              </a:rPr>
              <a:t> van </a:t>
            </a:r>
            <a:r>
              <a:rPr lang="nl-BE" sz="2400" b="1" dirty="0">
                <a:latin typeface="Century Gothic" panose="020B0502020202020204" pitchFamily="34" charset="0"/>
              </a:rPr>
              <a:t>ochtendactiviteiten</a:t>
            </a:r>
            <a:r>
              <a:rPr lang="nl-BE" sz="2400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400" b="1" dirty="0">
                <a:latin typeface="Century Gothic" panose="020B0502020202020204" pitchFamily="34" charset="0"/>
              </a:rPr>
              <a:t>Assisteren</a:t>
            </a:r>
            <a:r>
              <a:rPr lang="nl-BE" sz="2400" dirty="0">
                <a:latin typeface="Century Gothic" panose="020B0502020202020204" pitchFamily="34" charset="0"/>
              </a:rPr>
              <a:t>, onder begeleiding, bij de </a:t>
            </a:r>
            <a:r>
              <a:rPr lang="nl-BE" sz="2400" b="1" dirty="0">
                <a:latin typeface="Century Gothic" panose="020B0502020202020204" pitchFamily="34" charset="0"/>
              </a:rPr>
              <a:t>veiligheid</a:t>
            </a:r>
            <a:r>
              <a:rPr lang="nl-BE" sz="2400" dirty="0">
                <a:latin typeface="Century Gothic" panose="020B0502020202020204" pitchFamily="34" charset="0"/>
              </a:rPr>
              <a:t> van gasten en gebouwen.</a:t>
            </a:r>
          </a:p>
        </p:txBody>
      </p:sp>
      <p:pic>
        <p:nvPicPr>
          <p:cNvPr id="5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206B9060-D194-49D2-92D7-0D5E10237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160" y="823465"/>
            <a:ext cx="3863859" cy="706410"/>
          </a:xfrm>
          <a:noFill/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3399"/>
                </a:solidFill>
              </a:rPr>
              <a:t>Weekoverzicht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77416"/>
              </p:ext>
            </p:extLst>
          </p:nvPr>
        </p:nvGraphicFramePr>
        <p:xfrm>
          <a:off x="893036" y="2041166"/>
          <a:ext cx="9920736" cy="10499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43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0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Maandag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Dinsdag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Woensdag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Donderdag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Vrijdag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Zaterdag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effectLst/>
                          <a:latin typeface="Century Gothic" panose="020B0502020202020204" pitchFamily="34" charset="0"/>
                        </a:rPr>
                        <a:t>Zondag</a:t>
                      </a:r>
                      <a:endParaRPr lang="nl-BE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0" dirty="0">
                          <a:effectLst/>
                          <a:latin typeface="Century Gothic" panose="020B0502020202020204" pitchFamily="34" charset="0"/>
                        </a:rPr>
                        <a:t>werkplek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7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1" dirty="0">
                          <a:effectLst/>
                          <a:latin typeface="Century Gothic" panose="020B0502020202020204" pitchFamily="34" charset="0"/>
                        </a:rPr>
                        <a:t>School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BE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1" dirty="0">
                          <a:effectLst/>
                          <a:latin typeface="Century Gothic" panose="020B0502020202020204" pitchFamily="34" charset="0"/>
                        </a:rPr>
                        <a:t>School</a:t>
                      </a:r>
                      <a:endParaRPr lang="nl-BE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>
                    <a:solidFill>
                      <a:srgbClr val="FF33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0" dirty="0">
                          <a:effectLst/>
                          <a:latin typeface="Century Gothic" panose="020B0502020202020204" pitchFamily="34" charset="0"/>
                        </a:rPr>
                        <a:t>Werkplek</a:t>
                      </a: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Werkplek</a:t>
                      </a: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Werkplek</a:t>
                      </a:r>
                    </a:p>
                  </a:txBody>
                  <a:tcPr marL="109291" marR="1092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700" b="0" dirty="0">
                          <a:effectLst/>
                          <a:latin typeface="Century Gothic" panose="020B0502020202020204" pitchFamily="34" charset="0"/>
                        </a:rPr>
                        <a:t>Werkplek</a:t>
                      </a:r>
                      <a:endParaRPr lang="nl-BE" sz="1700" b="0" dirty="0">
                        <a:solidFill>
                          <a:srgbClr val="00B05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291" marR="10929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3CCFE273-46C1-8D44-AF19-A425EC0BEC05}"/>
              </a:ext>
            </a:extLst>
          </p:cNvPr>
          <p:cNvSpPr txBox="1"/>
          <p:nvPr/>
        </p:nvSpPr>
        <p:spPr>
          <a:xfrm>
            <a:off x="1030160" y="4042997"/>
            <a:ext cx="848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>
                <a:latin typeface="Century Gothic" panose="020B0502020202020204" pitchFamily="34" charset="0"/>
              </a:rPr>
              <a:t>Werkplekleren</a:t>
            </a:r>
            <a:r>
              <a:rPr lang="nl-BE" sz="2000" b="1" dirty="0">
                <a:latin typeface="Century Gothic" panose="020B0502020202020204" pitchFamily="34" charset="0"/>
              </a:rPr>
              <a:t>: van donderdag 8u t.e.m. maandag 15u. (23uren)</a:t>
            </a:r>
            <a:br>
              <a:rPr lang="nl-BE" sz="2000" b="1" dirty="0">
                <a:latin typeface="Century Gothic" panose="020B0502020202020204" pitchFamily="34" charset="0"/>
              </a:rPr>
            </a:br>
            <a:endParaRPr lang="nl-BE" sz="2000" b="1" dirty="0">
              <a:latin typeface="Century Gothic" panose="020B0502020202020204" pitchFamily="34" charset="0"/>
            </a:endParaRPr>
          </a:p>
          <a:p>
            <a:r>
              <a:rPr lang="nl-BE" sz="2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1 op de 2 weekends kan</a:t>
            </a:r>
            <a:r>
              <a:rPr lang="nl-BE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69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schermopname, Rechthoek, Lettertype&#10;&#10;Automatisch gegenereerde beschrijving">
            <a:extLst>
              <a:ext uri="{FF2B5EF4-FFF2-40B4-BE49-F238E27FC236}">
                <a16:creationId xmlns:a16="http://schemas.microsoft.com/office/drawing/2014/main" id="{B36B33D6-459D-87AE-C6C6-1A6DAAC6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37" y="220575"/>
            <a:ext cx="10331773" cy="645275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9BAE291-A3B8-4F65-A311-2CCB9D49065A}"/>
              </a:ext>
            </a:extLst>
          </p:cNvPr>
          <p:cNvSpPr txBox="1"/>
          <p:nvPr/>
        </p:nvSpPr>
        <p:spPr>
          <a:xfrm>
            <a:off x="851338" y="6488668"/>
            <a:ext cx="2822028" cy="369332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Bruin = 5 dagen op school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105F22-790B-4AA4-9EB4-20B6A1D1CAB8}"/>
              </a:ext>
            </a:extLst>
          </p:cNvPr>
          <p:cNvSpPr txBox="1"/>
          <p:nvPr/>
        </p:nvSpPr>
        <p:spPr>
          <a:xfrm>
            <a:off x="3810000" y="6488668"/>
            <a:ext cx="241737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Grijs = schoolvakantie</a:t>
            </a:r>
            <a:endParaRPr lang="nl-BE" b="1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CF51448-74B7-46DA-958C-610CC2735BAA}"/>
              </a:ext>
            </a:extLst>
          </p:cNvPr>
          <p:cNvSpPr txBox="1"/>
          <p:nvPr/>
        </p:nvSpPr>
        <p:spPr>
          <a:xfrm>
            <a:off x="9322675" y="6488668"/>
            <a:ext cx="282202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Blauw = 5 dagen werkplek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C047D4C-2EB1-4587-B1CC-3D70F8C53892}"/>
              </a:ext>
            </a:extLst>
          </p:cNvPr>
          <p:cNvSpPr txBox="1"/>
          <p:nvPr/>
        </p:nvSpPr>
        <p:spPr>
          <a:xfrm>
            <a:off x="6392916" y="6211669"/>
            <a:ext cx="2764221" cy="646331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Geel = 2 dagen op school</a:t>
            </a:r>
            <a:br>
              <a:rPr lang="nl-NL" b="1" dirty="0"/>
            </a:br>
            <a:r>
              <a:rPr lang="nl-NL" b="1" dirty="0"/>
              <a:t>          + 3 dagen werkplek</a:t>
            </a:r>
            <a:endParaRPr lang="nl-BE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06E954F-B6DE-47F5-804F-A26E0834B624}"/>
              </a:ext>
            </a:extLst>
          </p:cNvPr>
          <p:cNvSpPr txBox="1"/>
          <p:nvPr/>
        </p:nvSpPr>
        <p:spPr>
          <a:xfrm>
            <a:off x="2128345" y="56330"/>
            <a:ext cx="879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accent5">
                    <a:lumMod val="75000"/>
                  </a:schemeClr>
                </a:solidFill>
              </a:rPr>
              <a:t>DUAAL HOTELRECEPTIONIST 		</a:t>
            </a:r>
            <a:endParaRPr lang="nl-B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BEBDA2-BBC6-B558-3EC2-35F1800EA6AF}"/>
              </a:ext>
            </a:extLst>
          </p:cNvPr>
          <p:cNvSpPr txBox="1"/>
          <p:nvPr/>
        </p:nvSpPr>
        <p:spPr>
          <a:xfrm>
            <a:off x="5641848" y="315468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7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2820" y="685800"/>
            <a:ext cx="4003864" cy="692426"/>
          </a:xfr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BE" b="1" dirty="0"/>
              <a:t>II. Wat is duaal?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2037" y="3046654"/>
            <a:ext cx="9601200" cy="4001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>
                <a:latin typeface="Century Gothic" panose="020B0502020202020204" pitchFamily="34" charset="0"/>
                <a:hlinkClick r:id="rId2"/>
              </a:rPr>
              <a:t>https://app.akov.be/pls/pakov/f?p=VLAAMSE_KWALIFICATIESTRUCTUUR:BEROEPSKWALIFICATIE::::1020:P1020_BK_DOSSIER_ID,P1020_HEEFT_DEELKWALIFICATIES:3165,NEE</a:t>
            </a:r>
            <a:endParaRPr lang="nl-BE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BE" dirty="0">
              <a:latin typeface="Century Gothic" panose="020B0502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E12846B-DA92-4467-8CE0-650CEDE64384}"/>
              </a:ext>
            </a:extLst>
          </p:cNvPr>
          <p:cNvSpPr/>
          <p:nvPr/>
        </p:nvSpPr>
        <p:spPr>
          <a:xfrm>
            <a:off x="1412037" y="1707082"/>
            <a:ext cx="4950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000" b="1" dirty="0">
                <a:latin typeface="Century Gothic" panose="020B0502020202020204" pitchFamily="34" charset="0"/>
              </a:rPr>
              <a:t>Combinatie</a:t>
            </a:r>
            <a:r>
              <a:rPr lang="nl-BE" sz="2000" dirty="0">
                <a:latin typeface="Century Gothic" panose="020B0502020202020204" pitchFamily="34" charset="0"/>
              </a:rPr>
              <a:t> van </a:t>
            </a:r>
            <a:r>
              <a:rPr lang="nl-BE" sz="2000" b="1" dirty="0">
                <a:latin typeface="Century Gothic" panose="020B0502020202020204" pitchFamily="34" charset="0"/>
              </a:rPr>
              <a:t>school</a:t>
            </a:r>
            <a:r>
              <a:rPr lang="nl-BE" sz="2000" dirty="0">
                <a:latin typeface="Century Gothic" panose="020B0502020202020204" pitchFamily="34" charset="0"/>
              </a:rPr>
              <a:t> en </a:t>
            </a:r>
            <a:r>
              <a:rPr lang="nl-BE" sz="2000" b="1" dirty="0">
                <a:latin typeface="Century Gothic" panose="020B0502020202020204" pitchFamily="34" charset="0"/>
              </a:rPr>
              <a:t>werkplek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AD9EE75-FD05-42E8-9902-F2E5D291DDCC}"/>
              </a:ext>
            </a:extLst>
          </p:cNvPr>
          <p:cNvSpPr/>
          <p:nvPr/>
        </p:nvSpPr>
        <p:spPr>
          <a:xfrm>
            <a:off x="1412037" y="2376868"/>
            <a:ext cx="8129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2000" b="1" dirty="0">
                <a:latin typeface="Century Gothic" panose="020B0502020202020204" pitchFamily="34" charset="0"/>
              </a:rPr>
              <a:t>Hotelreceptionist</a:t>
            </a:r>
            <a:r>
              <a:rPr lang="nl-BE" sz="2000" dirty="0">
                <a:latin typeface="Century Gothic" panose="020B0502020202020204" pitchFamily="34" charset="0"/>
              </a:rPr>
              <a:t> </a:t>
            </a:r>
            <a:r>
              <a:rPr lang="nl-BE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beroepskwalificatie receptionist</a:t>
            </a:r>
          </a:p>
        </p:txBody>
      </p:sp>
      <p:pic>
        <p:nvPicPr>
          <p:cNvPr id="7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A6A70601-31EB-4D3E-943A-EBD71BDF4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14300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Tijdelijke aanduiding voor inhoud 2">
            <a:extLst>
              <a:ext uri="{FF2B5EF4-FFF2-40B4-BE49-F238E27FC236}">
                <a16:creationId xmlns:a16="http://schemas.microsoft.com/office/drawing/2014/main" id="{9EA29659-F40E-DE76-0929-3B74DF849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56252"/>
              </p:ext>
            </p:extLst>
          </p:nvPr>
        </p:nvGraphicFramePr>
        <p:xfrm>
          <a:off x="5559345" y="663677"/>
          <a:ext cx="5469466" cy="551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F88F57-99C8-EB47-A7D4-8D9EFDFBD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209" y="3009251"/>
            <a:ext cx="4729487" cy="839496"/>
          </a:xfrm>
          <a:solidFill>
            <a:srgbClr val="FF3399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nl-NL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Oslo</a:t>
            </a: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Oslofjord Oslo">
            <a:extLst>
              <a:ext uri="{FF2B5EF4-FFF2-40B4-BE49-F238E27FC236}">
                <a16:creationId xmlns:a16="http://schemas.microsoft.com/office/drawing/2014/main" id="{3575092B-6B15-FA8B-DBFC-4880EEBD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24" y="137160"/>
            <a:ext cx="3338585" cy="22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204DE6-3273-CEF6-FBC8-623D1015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9" y="3968499"/>
            <a:ext cx="4729487" cy="27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on Hotel Opera, Norway | MK Illumination">
            <a:extLst>
              <a:ext uri="{FF2B5EF4-FFF2-40B4-BE49-F238E27FC236}">
                <a16:creationId xmlns:a16="http://schemas.microsoft.com/office/drawing/2014/main" id="{6EEAE755-2851-99E5-BEBB-8C83DA7D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6" y="408660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Wat te doen in het hippe Oslo?">
            <a:extLst>
              <a:ext uri="{FF2B5EF4-FFF2-40B4-BE49-F238E27FC236}">
                <a16:creationId xmlns:a16="http://schemas.microsoft.com/office/drawing/2014/main" id="{4DF01A55-F18C-427E-E85C-51DA20B8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9" y="124734"/>
            <a:ext cx="4729487" cy="27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834554" cy="803787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X.  Wat na je opleiding?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6000"/>
            <a:ext cx="8100646" cy="38862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Century Gothic" panose="020B0502020202020204" pitchFamily="34" charset="0"/>
              </a:rPr>
              <a:t>Maximale kans op tewerkstelling</a:t>
            </a:r>
          </a:p>
          <a:p>
            <a:r>
              <a:rPr lang="nl-BE" sz="3200" dirty="0">
                <a:latin typeface="Century Gothic" panose="020B0502020202020204" pitchFamily="34" charset="0"/>
              </a:rPr>
              <a:t>Beroepskwalificatie Receptionist</a:t>
            </a:r>
          </a:p>
          <a:p>
            <a:endParaRPr lang="nl-BE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6C3ADE34-C03E-44E7-8E2B-6A74C7EBC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3548" y="324678"/>
            <a:ext cx="8429665" cy="1265583"/>
          </a:xfr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l-BE" b="1" dirty="0">
                <a:solidFill>
                  <a:schemeClr val="bg1"/>
                </a:solidFill>
              </a:rPr>
              <a:t>V.  </a:t>
            </a:r>
            <a:r>
              <a:rPr lang="nl-BE" b="1" dirty="0">
                <a:solidFill>
                  <a:schemeClr val="tx1"/>
                </a:solidFill>
              </a:rPr>
              <a:t>O</a:t>
            </a:r>
            <a:r>
              <a:rPr lang="nl-BE" b="1" dirty="0"/>
              <a:t>vereenkomst </a:t>
            </a:r>
            <a:r>
              <a:rPr lang="nl-BE" b="1" dirty="0">
                <a:solidFill>
                  <a:schemeClr val="tx1"/>
                </a:solidFill>
              </a:rPr>
              <a:t>A</a:t>
            </a:r>
            <a:r>
              <a:rPr lang="nl-BE" b="1" dirty="0"/>
              <a:t>lternerende </a:t>
            </a:r>
            <a:br>
              <a:rPr lang="nl-BE" b="1" dirty="0"/>
            </a:br>
            <a:r>
              <a:rPr lang="nl-BE" b="1" dirty="0"/>
              <a:t>     </a:t>
            </a:r>
            <a:r>
              <a:rPr lang="nl-BE" b="1" dirty="0">
                <a:solidFill>
                  <a:schemeClr val="tx1"/>
                </a:solidFill>
              </a:rPr>
              <a:t>O</a:t>
            </a:r>
            <a:r>
              <a:rPr lang="nl-BE" b="1" dirty="0"/>
              <a:t>pleiding (OAO)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3549" y="1901686"/>
            <a:ext cx="8595418" cy="4631636"/>
          </a:xfrm>
        </p:spPr>
        <p:txBody>
          <a:bodyPr>
            <a:normAutofit lnSpcReduction="10000"/>
          </a:bodyPr>
          <a:lstStyle/>
          <a:p>
            <a:r>
              <a:rPr lang="nl-BE" b="1" dirty="0">
                <a:latin typeface="Century Gothic" panose="020B0502020202020204" pitchFamily="34" charset="0"/>
              </a:rPr>
              <a:t>Contract</a:t>
            </a:r>
            <a:r>
              <a:rPr lang="nl-BE" dirty="0">
                <a:latin typeface="Century Gothic" panose="020B0502020202020204" pitchFamily="34" charset="0"/>
              </a:rPr>
              <a:t> tussen werkgever, school en de student.</a:t>
            </a:r>
          </a:p>
          <a:p>
            <a:r>
              <a:rPr lang="nl-BE" dirty="0">
                <a:latin typeface="Century Gothic" panose="020B0502020202020204" pitchFamily="34" charset="0"/>
              </a:rPr>
              <a:t>Wordt </a:t>
            </a:r>
            <a:r>
              <a:rPr lang="nl-BE" b="1" dirty="0">
                <a:latin typeface="Century Gothic" panose="020B0502020202020204" pitchFamily="34" charset="0"/>
              </a:rPr>
              <a:t>opgemaakt door de school</a:t>
            </a:r>
            <a:r>
              <a:rPr lang="nl-BE" dirty="0">
                <a:latin typeface="Century Gothic" panose="020B0502020202020204" pitchFamily="34" charset="0"/>
              </a:rPr>
              <a:t>.</a:t>
            </a:r>
          </a:p>
          <a:p>
            <a:r>
              <a:rPr lang="nl-BE" b="1" dirty="0">
                <a:latin typeface="Century Gothic" panose="020B0502020202020204" pitchFamily="34" charset="0"/>
              </a:rPr>
              <a:t>Voltijdse overeenkomst</a:t>
            </a:r>
            <a:r>
              <a:rPr lang="nl-BE" dirty="0">
                <a:latin typeface="Century Gothic" panose="020B0502020202020204" pitchFamily="34" charset="0"/>
              </a:rPr>
              <a:t>, werkgever betaalt voor les- en werkuren.</a:t>
            </a:r>
          </a:p>
          <a:p>
            <a:r>
              <a:rPr lang="nl-BE" b="1" dirty="0">
                <a:latin typeface="Century Gothic" panose="020B0502020202020204" pitchFamily="34" charset="0"/>
              </a:rPr>
              <a:t>Ongevallenverzekering</a:t>
            </a:r>
            <a:r>
              <a:rPr lang="nl-BE" dirty="0">
                <a:latin typeface="Century Gothic" panose="020B0502020202020204" pitchFamily="34" charset="0"/>
              </a:rPr>
              <a:t> voor de volledige 38 uur.</a:t>
            </a:r>
          </a:p>
          <a:p>
            <a:r>
              <a:rPr lang="nl-BE" dirty="0">
                <a:latin typeface="Century Gothic" panose="020B0502020202020204" pitchFamily="34" charset="0"/>
              </a:rPr>
              <a:t>OAO is </a:t>
            </a:r>
            <a:r>
              <a:rPr lang="nl-BE" b="1" dirty="0">
                <a:latin typeface="Century Gothic" panose="020B0502020202020204" pitchFamily="34" charset="0"/>
              </a:rPr>
              <a:t>geen</a:t>
            </a:r>
            <a:r>
              <a:rPr lang="nl-BE" dirty="0">
                <a:latin typeface="Century Gothic" panose="020B0502020202020204" pitchFamily="34" charset="0"/>
              </a:rPr>
              <a:t> stagecontract.</a:t>
            </a:r>
          </a:p>
          <a:p>
            <a:r>
              <a:rPr lang="nl-BE" b="1" dirty="0">
                <a:latin typeface="Century Gothic" panose="020B0502020202020204" pitchFamily="34" charset="0"/>
              </a:rPr>
              <a:t>Competenties</a:t>
            </a:r>
            <a:r>
              <a:rPr lang="nl-BE" dirty="0">
                <a:latin typeface="Century Gothic" panose="020B0502020202020204" pitchFamily="34" charset="0"/>
              </a:rPr>
              <a:t> worden aangeleerd op de </a:t>
            </a:r>
            <a:r>
              <a:rPr lang="nl-BE" b="1" dirty="0">
                <a:latin typeface="Century Gothic" panose="020B0502020202020204" pitchFamily="34" charset="0"/>
              </a:rPr>
              <a:t>werkvloer</a:t>
            </a:r>
            <a:r>
              <a:rPr lang="nl-BE" dirty="0">
                <a:latin typeface="Century Gothic" panose="020B0502020202020204" pitchFamily="34" charset="0"/>
              </a:rPr>
              <a:t>.</a:t>
            </a:r>
          </a:p>
          <a:p>
            <a:r>
              <a:rPr lang="nl-BE" dirty="0">
                <a:latin typeface="Century Gothic" panose="020B0502020202020204" pitchFamily="34" charset="0"/>
              </a:rPr>
              <a:t>De </a:t>
            </a:r>
            <a:r>
              <a:rPr lang="nl-BE" b="1" dirty="0">
                <a:latin typeface="Century Gothic" panose="020B0502020202020204" pitchFamily="34" charset="0"/>
              </a:rPr>
              <a:t>productiviteit</a:t>
            </a:r>
            <a:r>
              <a:rPr lang="nl-BE" dirty="0">
                <a:latin typeface="Century Gothic" panose="020B0502020202020204" pitchFamily="34" charset="0"/>
              </a:rPr>
              <a:t> van de jongeren </a:t>
            </a:r>
            <a:r>
              <a:rPr lang="nl-BE" b="1" dirty="0">
                <a:latin typeface="Century Gothic" panose="020B0502020202020204" pitchFamily="34" charset="0"/>
              </a:rPr>
              <a:t>neemt toe </a:t>
            </a:r>
            <a:r>
              <a:rPr lang="nl-BE" dirty="0">
                <a:latin typeface="Century Gothic" panose="020B0502020202020204" pitchFamily="34" charset="0"/>
              </a:rPr>
              <a:t>naarmate de opleiding vordert.</a:t>
            </a:r>
          </a:p>
          <a:p>
            <a:r>
              <a:rPr lang="nl-BE" dirty="0">
                <a:latin typeface="Century Gothic" panose="020B0502020202020204" pitchFamily="34" charset="0"/>
              </a:rPr>
              <a:t>De </a:t>
            </a:r>
            <a:r>
              <a:rPr lang="nl-BE" b="1" dirty="0">
                <a:latin typeface="Century Gothic" panose="020B0502020202020204" pitchFamily="34" charset="0"/>
              </a:rPr>
              <a:t>mentor</a:t>
            </a:r>
            <a:r>
              <a:rPr lang="nl-BE" dirty="0">
                <a:latin typeface="Century Gothic" panose="020B0502020202020204" pitchFamily="34" charset="0"/>
              </a:rPr>
              <a:t> staat in voor de </a:t>
            </a:r>
            <a:r>
              <a:rPr lang="nl-BE" b="1" dirty="0">
                <a:latin typeface="Century Gothic" panose="020B0502020202020204" pitchFamily="34" charset="0"/>
              </a:rPr>
              <a:t>goede opleiding </a:t>
            </a:r>
            <a:r>
              <a:rPr lang="nl-BE" dirty="0">
                <a:latin typeface="Century Gothic" panose="020B0502020202020204" pitchFamily="34" charset="0"/>
              </a:rPr>
              <a:t>en </a:t>
            </a:r>
            <a:r>
              <a:rPr lang="nl-BE" b="1" dirty="0">
                <a:latin typeface="Century Gothic" panose="020B0502020202020204" pitchFamily="34" charset="0"/>
              </a:rPr>
              <a:t>begeleiding</a:t>
            </a:r>
            <a:r>
              <a:rPr lang="nl-BE" dirty="0">
                <a:latin typeface="Century Gothic" panose="020B0502020202020204" pitchFamily="34" charset="0"/>
              </a:rPr>
              <a:t>.</a:t>
            </a:r>
          </a:p>
          <a:p>
            <a:r>
              <a:rPr lang="nl-BE" b="1" dirty="0">
                <a:latin typeface="Century Gothic" panose="020B0502020202020204" pitchFamily="34" charset="0"/>
              </a:rPr>
              <a:t>Student</a:t>
            </a:r>
            <a:r>
              <a:rPr lang="nl-BE" dirty="0">
                <a:latin typeface="Century Gothic" panose="020B0502020202020204" pitchFamily="34" charset="0"/>
              </a:rPr>
              <a:t> heeft een </a:t>
            </a:r>
            <a:r>
              <a:rPr lang="nl-BE" b="1" dirty="0">
                <a:latin typeface="Century Gothic" panose="020B0502020202020204" pitchFamily="34" charset="0"/>
              </a:rPr>
              <a:t>werknemersstatuut</a:t>
            </a:r>
            <a:r>
              <a:rPr lang="nl-BE" dirty="0">
                <a:latin typeface="Century Gothic" panose="020B0502020202020204" pitchFamily="34" charset="0"/>
              </a:rPr>
              <a:t>, met </a:t>
            </a:r>
            <a:r>
              <a:rPr lang="nl-BE" b="1" dirty="0">
                <a:latin typeface="Century Gothic" panose="020B0502020202020204" pitchFamily="34" charset="0"/>
              </a:rPr>
              <a:t>maandelijkse vergoeding</a:t>
            </a:r>
            <a:r>
              <a:rPr lang="nl-BE" dirty="0">
                <a:latin typeface="Century Gothic" panose="020B0502020202020204" pitchFamily="34" charset="0"/>
              </a:rPr>
              <a:t>. </a:t>
            </a:r>
            <a:r>
              <a:rPr lang="nl-BE" b="1" dirty="0">
                <a:latin typeface="Century Gothic" panose="020B0502020202020204" pitchFamily="34" charset="0"/>
              </a:rPr>
              <a:t>(</a:t>
            </a:r>
            <a:r>
              <a:rPr lang="nl-BE" b="1" dirty="0">
                <a:latin typeface="Century Gothic" panose="020B0502020202020204" pitchFamily="34" charset="0"/>
                <a:hlinkClick r:id="rId2"/>
              </a:rPr>
              <a:t>leervergoeding</a:t>
            </a:r>
            <a:r>
              <a:rPr lang="nl-BE" b="1" dirty="0">
                <a:latin typeface="Century Gothic" panose="020B0502020202020204" pitchFamily="34" charset="0"/>
              </a:rPr>
              <a:t>)</a:t>
            </a:r>
            <a:endParaRPr lang="nl-BE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ECD91ECB-FDFE-4932-910A-962EEBCFE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508552"/>
            <a:ext cx="6469626" cy="723900"/>
          </a:xfr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BE" b="1" dirty="0"/>
              <a:t>VI.  Statuut van de student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799" y="1411355"/>
            <a:ext cx="8582167" cy="4631635"/>
          </a:xfrm>
        </p:spPr>
        <p:txBody>
          <a:bodyPr>
            <a:normAutofit/>
          </a:bodyPr>
          <a:lstStyle/>
          <a:p>
            <a:r>
              <a:rPr lang="nl-BE" sz="2400" b="1" dirty="0">
                <a:latin typeface="Century Gothic" panose="020B0502020202020204" pitchFamily="34" charset="0"/>
              </a:rPr>
              <a:t>Werknemersstatuut</a:t>
            </a:r>
          </a:p>
          <a:p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Opbouwen van sociale rechten met behoud van kinderbijslag</a:t>
            </a:r>
          </a:p>
          <a:p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Recht op </a:t>
            </a:r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alle schoolvakanties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Bij </a:t>
            </a:r>
            <a:r>
              <a:rPr lang="nl-BE" sz="2400" dirty="0">
                <a:solidFill>
                  <a:srgbClr val="FF3399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uitzondering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kan overeengekomen worden dat er </a:t>
            </a:r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gewerkt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wordt </a:t>
            </a:r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in de vakanties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 ► wordt </a:t>
            </a:r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gerecupereerd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2 weekends 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per maand </a:t>
            </a:r>
            <a:r>
              <a:rPr lang="nl-BE" sz="2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kan</a:t>
            </a: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 er gewerkt worden. </a:t>
            </a:r>
            <a:b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(in afspraak met school)</a:t>
            </a: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E523A5FC-F8FF-41B1-9898-8045A1A17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6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276" y="626165"/>
            <a:ext cx="3224014" cy="723900"/>
          </a:xfr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BE" b="1" dirty="0"/>
              <a:t>VII.  Ter info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9275" y="1861929"/>
            <a:ext cx="8853837" cy="3581400"/>
          </a:xfrm>
        </p:spPr>
        <p:txBody>
          <a:bodyPr/>
          <a:lstStyle/>
          <a:p>
            <a:r>
              <a:rPr lang="nl-BE" b="1" dirty="0">
                <a:latin typeface="Century Gothic" panose="020B0502020202020204" pitchFamily="34" charset="0"/>
              </a:rPr>
              <a:t>Woon-werkverkeer</a:t>
            </a:r>
            <a:r>
              <a:rPr lang="nl-BE" dirty="0">
                <a:latin typeface="Century Gothic" panose="020B0502020202020204" pitchFamily="34" charset="0"/>
              </a:rPr>
              <a:t> : bijdrage zoals een gewone werknemer.</a:t>
            </a:r>
          </a:p>
          <a:p>
            <a:r>
              <a:rPr lang="nl-BE" b="1" dirty="0">
                <a:latin typeface="Century Gothic" panose="020B0502020202020204" pitchFamily="34" charset="0"/>
              </a:rPr>
              <a:t>Toeslagen</a:t>
            </a:r>
            <a:r>
              <a:rPr lang="nl-BE" dirty="0">
                <a:latin typeface="Century Gothic" panose="020B0502020202020204" pitchFamily="34" charset="0"/>
              </a:rPr>
              <a:t>: Zondagstoeslag, feestdagtoeslag, toeslag nachtarbeid.</a:t>
            </a:r>
          </a:p>
          <a:p>
            <a:endParaRPr lang="nl-B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>
                <a:latin typeface="Century Gothic" panose="020B0502020202020204" pitchFamily="34" charset="0"/>
              </a:rPr>
              <a:t>     </a:t>
            </a:r>
            <a:r>
              <a:rPr lang="nl-BE" sz="2400" b="1" dirty="0">
                <a:latin typeface="Century Gothic" panose="020B0502020202020204" pitchFamily="34" charset="0"/>
              </a:rPr>
              <a:t>!! Aandacht voor overschrijden kinderbijslaggrens &amp;</a:t>
            </a:r>
          </a:p>
          <a:p>
            <a:pPr marL="0" indent="0">
              <a:buNone/>
            </a:pPr>
            <a:r>
              <a:rPr lang="nl-BE" sz="2400" b="1" dirty="0">
                <a:latin typeface="Century Gothic" panose="020B0502020202020204" pitchFamily="34" charset="0"/>
              </a:rPr>
              <a:t>	Aansluiten bij een ziekenfonds vanaf september</a:t>
            </a:r>
          </a:p>
          <a:p>
            <a:pPr marL="0" indent="0">
              <a:buNone/>
            </a:pPr>
            <a:endParaRPr lang="nl-BE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9A3EC966-EDC4-4C68-86B7-64435C5E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680" y="405575"/>
            <a:ext cx="4691462" cy="826877"/>
          </a:xfr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VIII. De </a:t>
            </a:r>
            <a:r>
              <a:rPr lang="en-US" b="1" dirty="0" err="1"/>
              <a:t>opleiding</a:t>
            </a:r>
            <a:endParaRPr lang="en-US" b="1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BCD3B17-53F5-B14B-93D0-9C1A25C1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705" y="2292210"/>
            <a:ext cx="4084427" cy="271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E26095-1B86-6546-A618-BC56DC914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577" y="2298873"/>
            <a:ext cx="4075861" cy="27104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545FEE48-9D98-443C-89B8-1B2FA7CFF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2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296" y="578126"/>
            <a:ext cx="3452191" cy="831574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l-BE" dirty="0">
                <a:solidFill>
                  <a:srgbClr val="FF3399"/>
                </a:solidFill>
              </a:rPr>
              <a:t>Hou je van…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0296" y="1848679"/>
            <a:ext cx="9601200" cy="3581400"/>
          </a:xfrm>
        </p:spPr>
        <p:txBody>
          <a:bodyPr>
            <a:normAutofit/>
          </a:bodyPr>
          <a:lstStyle/>
          <a:p>
            <a:r>
              <a:rPr lang="nl-BE" sz="2400" dirty="0">
                <a:latin typeface="Century Gothic" panose="020B0502020202020204" pitchFamily="34" charset="0"/>
              </a:rPr>
              <a:t>Gasten ontvangen</a:t>
            </a:r>
          </a:p>
          <a:p>
            <a:r>
              <a:rPr lang="nl-BE" sz="2400" dirty="0" err="1">
                <a:latin typeface="Century Gothic" panose="020B0502020202020204" pitchFamily="34" charset="0"/>
              </a:rPr>
              <a:t>Hospitality</a:t>
            </a:r>
            <a:endParaRPr lang="nl-BE" sz="2400" dirty="0">
              <a:latin typeface="Century Gothic" panose="020B0502020202020204" pitchFamily="34" charset="0"/>
            </a:endParaRPr>
          </a:p>
          <a:p>
            <a:r>
              <a:rPr lang="nl-BE" sz="2400" dirty="0">
                <a:latin typeface="Century Gothic" panose="020B0502020202020204" pitchFamily="34" charset="0"/>
              </a:rPr>
              <a:t>Een uitdagende werkomgeving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Innovatie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Werken in teamverband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Service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Een carrière in de hotelsector</a:t>
            </a: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endParaRPr lang="nl-BE" sz="2400" dirty="0">
              <a:latin typeface="Century Gothic" panose="020B0502020202020204" pitchFamily="34" charset="0"/>
            </a:endParaRPr>
          </a:p>
          <a:p>
            <a:endParaRPr lang="nl-BE" sz="2400" dirty="0">
              <a:latin typeface="Century Gothic" panose="020B0502020202020204" pitchFamily="34" charset="0"/>
            </a:endParaRPr>
          </a:p>
          <a:p>
            <a:endParaRPr lang="nl-BE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47CBF046-BB22-4EE7-9870-C3C1C1BA8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0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3060" y="478678"/>
            <a:ext cx="2339009" cy="721472"/>
          </a:xfrm>
          <a:noFill/>
        </p:spPr>
        <p:txBody>
          <a:bodyPr/>
          <a:lstStyle/>
          <a:p>
            <a:r>
              <a:rPr lang="nl-BE" dirty="0">
                <a:solidFill>
                  <a:srgbClr val="FF3399"/>
                </a:solidFill>
              </a:rPr>
              <a:t>Dan…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3060" y="1492526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latin typeface="Century Gothic" panose="020B0502020202020204" pitchFamily="34" charset="0"/>
              </a:rPr>
              <a:t>…is de opleiding </a:t>
            </a:r>
            <a:r>
              <a:rPr lang="nl-BE" sz="2400" b="1" dirty="0">
                <a:latin typeface="Century Gothic" panose="020B0502020202020204" pitchFamily="34" charset="0"/>
              </a:rPr>
              <a:t>Hotelreceptionist duaal </a:t>
            </a:r>
            <a:r>
              <a:rPr lang="nl-BE" sz="2400" dirty="0">
                <a:latin typeface="Century Gothic" panose="020B0502020202020204" pitchFamily="34" charset="0"/>
              </a:rPr>
              <a:t>voor jou!!!</a:t>
            </a: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sz="2400" dirty="0">
              <a:latin typeface="Century Gothic" panose="020B0502020202020204" pitchFamily="34" charset="0"/>
            </a:endParaRPr>
          </a:p>
        </p:txBody>
      </p:sp>
      <p:pic>
        <p:nvPicPr>
          <p:cNvPr id="21506" name="Picture 2" descr="Patrick Simons, docent Hotelreceptionist Duaal | Syntra AB">
            <a:extLst>
              <a:ext uri="{FF2B5EF4-FFF2-40B4-BE49-F238E27FC236}">
                <a16:creationId xmlns:a16="http://schemas.microsoft.com/office/drawing/2014/main" id="{1C097306-AA5C-45DA-B8D9-73CC2DEC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6" y="4083001"/>
            <a:ext cx="8224681" cy="27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smi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62" y="2191443"/>
            <a:ext cx="3993467" cy="2475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 descr="onthaal smil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29" y="2190023"/>
            <a:ext cx="4230558" cy="2476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66E9C529-0637-4AE2-9E1E-B6A4833BE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3548" y="483705"/>
            <a:ext cx="5811078" cy="785191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IX.  Begeleiding door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3548" y="1638300"/>
            <a:ext cx="8595419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>
                <a:latin typeface="Century Gothic" panose="020B0502020202020204" pitchFamily="34" charset="0"/>
              </a:rPr>
              <a:t>Hotelreceptionist duaal </a:t>
            </a:r>
            <a:r>
              <a:rPr lang="nl-BE" sz="2400" dirty="0">
                <a:latin typeface="Century Gothic" panose="020B0502020202020204" pitchFamily="34" charset="0"/>
              </a:rPr>
              <a:t>= schoolbank op de werkvloer </a:t>
            </a:r>
            <a:br>
              <a:rPr lang="nl-BE" sz="2400" dirty="0">
                <a:latin typeface="Century Gothic" panose="020B0502020202020204" pitchFamily="34" charset="0"/>
              </a:rPr>
            </a:br>
            <a:r>
              <a:rPr lang="nl-BE" sz="24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nl-BE" sz="2400" dirty="0">
                <a:latin typeface="Century Gothic" panose="020B0502020202020204" pitchFamily="34" charset="0"/>
              </a:rPr>
              <a:t> intense </a:t>
            </a:r>
            <a:r>
              <a:rPr lang="nl-BE" sz="2400" u="sng" dirty="0">
                <a:latin typeface="Century Gothic" panose="020B0502020202020204" pitchFamily="34" charset="0"/>
              </a:rPr>
              <a:t>samenwerking</a:t>
            </a:r>
            <a:r>
              <a:rPr lang="nl-BE" sz="2400" dirty="0">
                <a:latin typeface="Century Gothic" panose="020B0502020202020204" pitchFamily="34" charset="0"/>
              </a:rPr>
              <a:t> tussen </a:t>
            </a:r>
            <a:r>
              <a:rPr lang="nl-BE" sz="2400" b="1" u="sng" dirty="0">
                <a:solidFill>
                  <a:srgbClr val="FF3399"/>
                </a:solidFill>
                <a:latin typeface="Century Gothic" panose="020B0502020202020204" pitchFamily="34" charset="0"/>
              </a:rPr>
              <a:t>school</a:t>
            </a:r>
            <a:r>
              <a:rPr lang="nl-BE" sz="2400" dirty="0">
                <a:latin typeface="Century Gothic" panose="020B0502020202020204" pitchFamily="34" charset="0"/>
              </a:rPr>
              <a:t> en </a:t>
            </a:r>
            <a:r>
              <a:rPr lang="nl-BE" sz="2400" b="1" u="sng" dirty="0">
                <a:solidFill>
                  <a:srgbClr val="FF3399"/>
                </a:solidFill>
                <a:latin typeface="Century Gothic" panose="020B0502020202020204" pitchFamily="34" charset="0"/>
              </a:rPr>
              <a:t>werkplek</a:t>
            </a:r>
            <a:br>
              <a:rPr lang="nl-BE" sz="2400" dirty="0">
                <a:latin typeface="Century Gothic" panose="020B0502020202020204" pitchFamily="34" charset="0"/>
              </a:rPr>
            </a:br>
            <a:endParaRPr lang="nl-BE" sz="2400" dirty="0">
              <a:latin typeface="Century Gothic" panose="020B0502020202020204" pitchFamily="34" charset="0"/>
            </a:endParaRPr>
          </a:p>
          <a:p>
            <a:r>
              <a:rPr lang="nl-BE" sz="2400" dirty="0">
                <a:latin typeface="Century Gothic" panose="020B0502020202020204" pitchFamily="34" charset="0"/>
              </a:rPr>
              <a:t>Professioneel opgeleide leerkrachten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Experts op de werkvloer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Coaching door leerkrachten en hotelmedewerkers</a:t>
            </a:r>
          </a:p>
        </p:txBody>
      </p:sp>
      <p:pic>
        <p:nvPicPr>
          <p:cNvPr id="5" name="Picture 2" descr="https://www.hotelschoolkoksijde.be/images/photolib/1505.jpg">
            <a:extLst>
              <a:ext uri="{FF2B5EF4-FFF2-40B4-BE49-F238E27FC236}">
                <a16:creationId xmlns:a16="http://schemas.microsoft.com/office/drawing/2014/main" id="{272AFA02-8771-4373-9750-6F6702D04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r="25042"/>
          <a:stretch/>
        </p:blipFill>
        <p:spPr bwMode="auto">
          <a:xfrm>
            <a:off x="9648967" y="129576"/>
            <a:ext cx="254303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snijden">
  <a:themeElements>
    <a:clrScheme name="Bijsnij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snij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snij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TM10001105[[fn=Bijgesneden]]</Template>
  <TotalTime>19648</TotalTime>
  <Words>741</Words>
  <Application>Microsoft Macintosh PowerPoint</Application>
  <PresentationFormat>Breedbeeld</PresentationFormat>
  <Paragraphs>165</Paragraphs>
  <Slides>21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Franklin Gothic Book</vt:lpstr>
      <vt:lpstr>Wingdings</vt:lpstr>
      <vt:lpstr>Bijsnijden</vt:lpstr>
      <vt:lpstr>PowerPoint-presentatie</vt:lpstr>
      <vt:lpstr>II. Wat is duaal?</vt:lpstr>
      <vt:lpstr>V.  Overeenkomst Alternerende       Opleiding (OAO)</vt:lpstr>
      <vt:lpstr>VI.  Statuut van de student</vt:lpstr>
      <vt:lpstr>VII.  Ter info</vt:lpstr>
      <vt:lpstr>VIII. De opleiding</vt:lpstr>
      <vt:lpstr>Hou je van… </vt:lpstr>
      <vt:lpstr>Dan… </vt:lpstr>
      <vt:lpstr>IX.  Begeleiding door</vt:lpstr>
      <vt:lpstr>1. De school </vt:lpstr>
      <vt:lpstr>1.1 Lessentabel</vt:lpstr>
      <vt:lpstr>1.2 Talen</vt:lpstr>
      <vt:lpstr>1.3 HO </vt:lpstr>
      <vt:lpstr>2. De werkplek</vt:lpstr>
      <vt:lpstr>PowerPoint-presentatie</vt:lpstr>
      <vt:lpstr>2.2  Beroepsgerichte vorming</vt:lpstr>
      <vt:lpstr>PowerPoint-presentatie</vt:lpstr>
      <vt:lpstr>Weekoverzicht</vt:lpstr>
      <vt:lpstr>PowerPoint-presentatie</vt:lpstr>
      <vt:lpstr>PowerPoint-presentatie</vt:lpstr>
      <vt:lpstr>X.  Wat na je opleiding?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Anne-Sophie Vanhee</dc:creator>
  <cp:lastModifiedBy>Anne-Sophie Van Hee</cp:lastModifiedBy>
  <cp:revision>58</cp:revision>
  <dcterms:created xsi:type="dcterms:W3CDTF">2020-03-10T18:06:04Z</dcterms:created>
  <dcterms:modified xsi:type="dcterms:W3CDTF">2025-05-21T05:38:48Z</dcterms:modified>
</cp:coreProperties>
</file>